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26" r:id="rId2"/>
    <p:sldId id="325" r:id="rId3"/>
    <p:sldId id="330" r:id="rId4"/>
    <p:sldId id="279" r:id="rId5"/>
    <p:sldId id="339" r:id="rId6"/>
    <p:sldId id="340" r:id="rId7"/>
    <p:sldId id="341" r:id="rId8"/>
    <p:sldId id="331" r:id="rId9"/>
    <p:sldId id="335" r:id="rId10"/>
    <p:sldId id="332" r:id="rId11"/>
    <p:sldId id="342" r:id="rId12"/>
    <p:sldId id="334" r:id="rId13"/>
    <p:sldId id="280" r:id="rId14"/>
    <p:sldId id="327" r:id="rId15"/>
    <p:sldId id="336" r:id="rId16"/>
    <p:sldId id="328" r:id="rId17"/>
    <p:sldId id="33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6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4546B-F5D1-7541-96FC-0A3CE6AB68A0}" type="datetimeFigureOut">
              <a:rPr lang="en-US" smtClean="0"/>
              <a:t>1/15/13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78EBE-5E16-2049-B050-3F7E618A1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51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15B66-62E3-764B-B540-3C2A5B308B2C}" type="datetimeFigureOut">
              <a:rPr lang="en-US" smtClean="0"/>
              <a:t>1/15/13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11B5-4391-254E-94F2-BA5D92053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40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9AA1E-12EC-6E46-84DD-1D1A58355CF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A3DD3-4F6D-7C4A-8312-E73C81C2484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6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9613C-C303-C142-B6F7-C80BFD8E4C4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1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0955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000500"/>
            <a:ext cx="3810000" cy="20955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C7C0E0-EB14-E14E-8B2D-31821A8823B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6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6DDD15-FEE0-8C4F-B058-45465B5A7B4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19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EDA944-643C-5741-9326-8113F85B138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1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76950D-9BB7-2342-A266-6EBABEF226E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41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9108FF-7656-8048-9EE0-C0A42D0FD1A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1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120FA-B5CE-194F-A271-38EB44CCE71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1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2FCC3-3999-1F44-9ECD-A55C52FF7BB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3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D6CAA-78AC-8F4A-97D4-4B87E7D101B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2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68F9D-ADB9-C54E-846D-23E0E1A9600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3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6CA40-F3DF-2B4E-94CF-93FA9C732B9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4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20505-DDC7-D347-A841-853FD490332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5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A799-7932-0C4D-AEAE-11CE8657202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2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A40B2-2C44-5346-AC14-D96AB584F11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5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00"/>
                </a:solidFill>
                <a:effectLst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58A7D2-80FE-6845-8901-62487C192659}" type="slidenum">
              <a:rPr lang="en-GB" smtClean="0"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latin typeface="Times New Roman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99"/>
        </a:buClr>
        <a:buFont typeface="Wingdings" charset="0"/>
        <a:buChar char="§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FF99"/>
        </a:buClr>
        <a:buFont typeface="Wingdings" charset="0"/>
        <a:buChar char="§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99"/>
        </a:buClr>
        <a:buFont typeface="Wingdings" charset="0"/>
        <a:buChar char="§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FF99"/>
        </a:buClr>
        <a:buFont typeface="Wingdings" charset="0"/>
        <a:buChar char="§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FF99"/>
        </a:buClr>
        <a:buFont typeface="Wingdings" charset="0"/>
        <a:buChar char="§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99"/>
        </a:buClr>
        <a:buFont typeface="Wingdings" charset="0"/>
        <a:buChar char="§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99"/>
        </a:buClr>
        <a:buFont typeface="Wingdings" charset="0"/>
        <a:buChar char="§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99"/>
        </a:buClr>
        <a:buFont typeface="Wingdings" charset="0"/>
        <a:buChar char="§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99"/>
        </a:buClr>
        <a:buFont typeface="Wingdings" charset="0"/>
        <a:buChar char="§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emf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uud\Documents\Astrochemistry\observations\WISH\iras2a-abun\images\sig06-026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err="1" smtClean="0"/>
              <a:t>Serpens</a:t>
            </a:r>
            <a:r>
              <a:rPr lang="en-US" dirty="0" smtClean="0"/>
              <a:t> SMM1 &amp; SMM4:</a:t>
            </a:r>
            <a:br>
              <a:rPr lang="en-US" dirty="0" smtClean="0"/>
            </a:br>
            <a:r>
              <a:rPr lang="en-US" dirty="0" smtClean="0"/>
              <a:t>HDO &amp;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4483100"/>
            <a:ext cx="7772400" cy="1752600"/>
          </a:xfrm>
        </p:spPr>
        <p:txBody>
          <a:bodyPr/>
          <a:lstStyle/>
          <a:p>
            <a:r>
              <a:rPr lang="en-US" sz="2400" dirty="0" smtClean="0"/>
              <a:t>Joseph Mottram</a:t>
            </a:r>
          </a:p>
          <a:p>
            <a:endParaRPr lang="en-US" sz="1800" dirty="0" smtClean="0"/>
          </a:p>
          <a:p>
            <a:r>
              <a:rPr lang="en-US" sz="1800" dirty="0" smtClean="0"/>
              <a:t> on behalf of Tobias </a:t>
            </a:r>
            <a:r>
              <a:rPr lang="en-US" sz="1800" dirty="0" err="1" smtClean="0"/>
              <a:t>Albertsson</a:t>
            </a:r>
            <a:r>
              <a:rPr lang="en-US" sz="1800" dirty="0" smtClean="0"/>
              <a:t>, </a:t>
            </a:r>
            <a:r>
              <a:rPr lang="en-US" sz="1800" dirty="0" err="1" smtClean="0"/>
              <a:t>Ewine</a:t>
            </a:r>
            <a:r>
              <a:rPr lang="en-US" sz="1800" dirty="0" smtClean="0"/>
              <a:t> van </a:t>
            </a:r>
            <a:r>
              <a:rPr lang="en-US" sz="1800" dirty="0" err="1" smtClean="0"/>
              <a:t>Dishoeck</a:t>
            </a:r>
            <a:r>
              <a:rPr lang="en-US" sz="1800" dirty="0" smtClean="0"/>
              <a:t>, Lars </a:t>
            </a:r>
            <a:r>
              <a:rPr lang="en-US" sz="1800" dirty="0" err="1" smtClean="0"/>
              <a:t>Kristensen</a:t>
            </a:r>
            <a:r>
              <a:rPr lang="en-US" sz="1800" dirty="0" smtClean="0"/>
              <a:t>, Markus </a:t>
            </a:r>
            <a:r>
              <a:rPr lang="en-US" sz="1800" dirty="0" err="1" smtClean="0"/>
              <a:t>Schmalzl</a:t>
            </a:r>
            <a:r>
              <a:rPr lang="en-US" sz="1800" dirty="0"/>
              <a:t> </a:t>
            </a:r>
            <a:r>
              <a:rPr lang="en-US" sz="1800" dirty="0" smtClean="0"/>
              <a:t>&amp; Ruud </a:t>
            </a:r>
            <a:r>
              <a:rPr lang="en-US" sz="1800" dirty="0" err="1" smtClean="0"/>
              <a:t>Visser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345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C0E0-EB14-E14E-8B2D-31821A8823B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Comparison with more complex chemical model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1"/>
          </p:nvPr>
        </p:nvSpPr>
        <p:spPr>
          <a:xfrm>
            <a:off x="165100" y="4900083"/>
            <a:ext cx="5410200" cy="14626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</a:rPr>
              <a:t>Simple abundance profile has broadly similar shape &amp; currently better agreement with observations</a:t>
            </a:r>
          </a:p>
        </p:txBody>
      </p:sp>
      <p:pic>
        <p:nvPicPr>
          <p:cNvPr id="3" name="Picture 2" descr="iras4a_chem_com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82" y="1422316"/>
            <a:ext cx="3803818" cy="54356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iras4a_chem_abundanc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618334"/>
            <a:ext cx="4699000" cy="32817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7290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C0E0-EB14-E14E-8B2D-31821A8823B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Model for HDO/H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689600"/>
            <a:ext cx="8407400" cy="101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</a:rPr>
              <a:t>Emission</a:t>
            </a:r>
            <a:r>
              <a:rPr lang="en-US" dirty="0" smtClean="0">
                <a:latin typeface="Times New Roman" charset="0"/>
              </a:rPr>
              <a:t> currently overproduced</a:t>
            </a:r>
            <a:endParaRPr lang="en-US" dirty="0" smtClean="0">
              <a:latin typeface="Times New Roman" charset="0"/>
            </a:endParaRPr>
          </a:p>
        </p:txBody>
      </p:sp>
      <p:pic>
        <p:nvPicPr>
          <p:cNvPr id="2" name="Picture 1" descr="tobias_hdoratio_complo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3" y="1473201"/>
            <a:ext cx="4612972" cy="32892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spectrum_i4a_t_hdo_5.00_0.30_1.00e-03_4.00_00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98" y="1193800"/>
            <a:ext cx="4566802" cy="433648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0109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C0E0-EB14-E14E-8B2D-31821A8823B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Consistent for HDO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689600"/>
            <a:ext cx="8407400" cy="101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</a:rPr>
              <a:t>Constant HDO/H</a:t>
            </a:r>
            <a:r>
              <a:rPr lang="en-US" baseline="-25000" dirty="0" smtClean="0">
                <a:latin typeface="Times New Roman" charset="0"/>
              </a:rPr>
              <a:t>2</a:t>
            </a:r>
            <a:r>
              <a:rPr lang="en-US" dirty="0" smtClean="0">
                <a:latin typeface="Times New Roman" charset="0"/>
              </a:rPr>
              <a:t>O of 0.005 used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</a:rPr>
              <a:t>Constrains inner </a:t>
            </a:r>
            <a:r>
              <a:rPr lang="en-US" dirty="0" err="1" smtClean="0">
                <a:latin typeface="Times New Roman" charset="0"/>
              </a:rPr>
              <a:t>infall</a:t>
            </a:r>
            <a:r>
              <a:rPr lang="en-US" dirty="0" smtClean="0">
                <a:latin typeface="Times New Roman" charset="0"/>
              </a:rPr>
              <a:t> radius</a:t>
            </a:r>
          </a:p>
        </p:txBody>
      </p:sp>
      <p:pic>
        <p:nvPicPr>
          <p:cNvPr id="4" name="Picture 3" descr="spectrum_i4a_hdo_5.00_0.30_1.00e-03_4.00_00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608567" cy="4203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spectrum_i4a_hdo_5.00_0.30_1.00e-03_4.00_01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17" y="1371600"/>
            <a:ext cx="4541783" cy="42037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7290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C0E0-EB14-E14E-8B2D-31821A8823B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infalling</a:t>
            </a:r>
            <a:r>
              <a:rPr lang="en-US" dirty="0" smtClean="0"/>
              <a:t> envelope model for SMM4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270500"/>
            <a:ext cx="8407400" cy="94403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</a:rPr>
              <a:t>Envelope model struggles to reproduce shape and width of observations</a:t>
            </a:r>
          </a:p>
        </p:txBody>
      </p:sp>
      <p:pic>
        <p:nvPicPr>
          <p:cNvPr id="2" name="Picture 1" descr="spectrum_s4_0g0_5.00_1.00_1.00e-03_4.00_ortho_0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460500"/>
            <a:ext cx="3836691" cy="36431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spectrum_s4_0g0_5.00_1.00_1.00e-03_4.00_para_0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91" y="1460500"/>
            <a:ext cx="3836691" cy="36431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4797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C0E0-EB14-E14E-8B2D-31821A8823B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So what is happening?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672667"/>
            <a:ext cx="8407400" cy="103293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Duarte-Cabral et al., </a:t>
            </a:r>
            <a:r>
              <a:rPr lang="en-US" dirty="0" smtClean="0"/>
              <a:t>( 2011) suggest </a:t>
            </a:r>
            <a:r>
              <a:rPr lang="en-US" dirty="0" err="1" smtClean="0"/>
              <a:t>Serpens</a:t>
            </a:r>
            <a:r>
              <a:rPr lang="en-US" dirty="0" smtClean="0"/>
              <a:t> Main is actually two colliding clouds</a:t>
            </a:r>
            <a:endParaRPr lang="en-US" dirty="0" smtClean="0">
              <a:latin typeface="Times New Roman" charset="0"/>
            </a:endParaRPr>
          </a:p>
        </p:txBody>
      </p:sp>
      <p:pic>
        <p:nvPicPr>
          <p:cNvPr id="2" name="Picture 1" descr="850_24micr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657" y="1322124"/>
            <a:ext cx="4301068" cy="42730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snapshot_redblu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308100"/>
            <a:ext cx="3873500" cy="43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C0E0-EB14-E14E-8B2D-31821A8823B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Similar effect seen towards VLA1623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88534"/>
            <a:ext cx="8407400" cy="48259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err="1" smtClean="0">
                <a:latin typeface="Times New Roman" charset="0"/>
              </a:rPr>
              <a:t>Bjerkeli</a:t>
            </a:r>
            <a:r>
              <a:rPr lang="en-US" dirty="0" smtClean="0">
                <a:latin typeface="Times New Roman" charset="0"/>
              </a:rPr>
              <a:t> et al., 2012 see IPCs across whole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>
                <a:latin typeface="Times New Roman" charset="0"/>
              </a:rPr>
              <a:t>	</a:t>
            </a:r>
            <a:r>
              <a:rPr lang="en-US" dirty="0" smtClean="0">
                <a:latin typeface="Times New Roman" charset="0"/>
              </a:rPr>
              <a:t>						</a:t>
            </a:r>
            <a:r>
              <a:rPr lang="en-US" sz="3200" dirty="0" smtClean="0">
                <a:latin typeface="Times New Roman" charset="0"/>
              </a:rPr>
              <a:t>H</a:t>
            </a:r>
            <a:r>
              <a:rPr lang="en-US" sz="3200" baseline="-25000" dirty="0" smtClean="0">
                <a:latin typeface="Times New Roman" charset="0"/>
              </a:rPr>
              <a:t>2</a:t>
            </a:r>
            <a:r>
              <a:rPr lang="en-US" sz="3200" dirty="0" smtClean="0">
                <a:latin typeface="Times New Roman" charset="0"/>
              </a:rPr>
              <a:t>O Map</a:t>
            </a:r>
          </a:p>
        </p:txBody>
      </p:sp>
      <p:pic>
        <p:nvPicPr>
          <p:cNvPr id="5" name="Bildobjekt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40875"/>
            <a:ext cx="5886450" cy="452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2517774"/>
            <a:ext cx="2465388" cy="1979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17"/>
          <p:cNvSpPr/>
          <p:nvPr/>
        </p:nvSpPr>
        <p:spPr>
          <a:xfrm>
            <a:off x="2667786" y="3760613"/>
            <a:ext cx="326223" cy="230362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chemeClr val="tx1">
                <a:alpha val="4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1677586" y="5002007"/>
            <a:ext cx="4518426" cy="16591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>
              <a:cs typeface="+mn-cs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1677585" y="4691062"/>
            <a:ext cx="4518427" cy="8058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>
              <a:cs typeface="+mn-cs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2667785" y="3990975"/>
            <a:ext cx="3655227" cy="50641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>
              <a:cs typeface="+mn-cs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2667785" y="2517773"/>
            <a:ext cx="3655227" cy="124283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>
              <a:cs typeface="+mn-cs"/>
            </a:endParaRPr>
          </a:p>
        </p:txBody>
      </p:sp>
      <p:pic>
        <p:nvPicPr>
          <p:cNvPr id="13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2" y="4691062"/>
            <a:ext cx="2592388" cy="197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ktangel 26"/>
          <p:cNvSpPr/>
          <p:nvPr/>
        </p:nvSpPr>
        <p:spPr>
          <a:xfrm>
            <a:off x="1677586" y="4771645"/>
            <a:ext cx="326225" cy="230362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chemeClr val="tx1">
                <a:alpha val="4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848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C0E0-EB14-E14E-8B2D-31821A8823B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Similar for SMM1?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1"/>
            <a:ext cx="3900933" cy="340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</a:rPr>
              <a:t>Yet to implement absorption against the outflow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</a:rPr>
              <a:t>Otherwise absorption must be at lower densities than consistent with envelope model</a:t>
            </a:r>
          </a:p>
        </p:txBody>
      </p:sp>
      <p:pic>
        <p:nvPicPr>
          <p:cNvPr id="2" name="Picture 1" descr="spectrum_s1_0.00_0.40_1.00e-03_4.00_ortho_0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33" y="1511300"/>
            <a:ext cx="4542534" cy="43134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532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C0E0-EB14-E14E-8B2D-31821A8823BE}" type="slidenum">
              <a:rPr lang="en-GB" smtClean="0">
                <a:solidFill>
                  <a:srgbClr val="000000"/>
                </a:solidFill>
              </a:rPr>
              <a:pPr/>
              <a:t>17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6" descr="chemcat_HOH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33" y="1371600"/>
            <a:ext cx="3767667" cy="49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spectra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C0E0-EB14-E14E-8B2D-31821A8823B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55600" y="5433484"/>
            <a:ext cx="8407400" cy="944032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Broad emission not seen in HDO &amp; H</a:t>
            </a:r>
            <a:r>
              <a:rPr lang="en-US" baseline="-25000" dirty="0" smtClean="0">
                <a:latin typeface="Times New Roman" charset="0"/>
              </a:rPr>
              <a:t>2</a:t>
            </a:r>
            <a:r>
              <a:rPr lang="en-US" baseline="30000" dirty="0" smtClean="0">
                <a:latin typeface="Times New Roman" charset="0"/>
              </a:rPr>
              <a:t>18</a:t>
            </a:r>
            <a:r>
              <a:rPr lang="en-US" dirty="0" smtClean="0">
                <a:latin typeface="Times New Roman" charset="0"/>
              </a:rPr>
              <a:t>O</a:t>
            </a:r>
          </a:p>
          <a:p>
            <a:r>
              <a:rPr lang="en-US" dirty="0" smtClean="0">
                <a:latin typeface="Times New Roman" charset="0"/>
              </a:rPr>
              <a:t>SMM4 shows </a:t>
            </a:r>
            <a:r>
              <a:rPr lang="en-US" dirty="0" err="1" smtClean="0">
                <a:latin typeface="Times New Roman" charset="0"/>
              </a:rPr>
              <a:t>redshifted</a:t>
            </a:r>
            <a:r>
              <a:rPr lang="en-US" dirty="0" smtClean="0">
                <a:latin typeface="Times New Roman" charset="0"/>
              </a:rPr>
              <a:t> absorption</a:t>
            </a:r>
            <a:endParaRPr lang="en-US" dirty="0">
              <a:latin typeface="Times New Roman" charset="0"/>
            </a:endParaRPr>
          </a:p>
          <a:p>
            <a:endParaRPr lang="en-US" dirty="0" smtClean="0">
              <a:latin typeface="Times New Roman" charset="0"/>
            </a:endParaRPr>
          </a:p>
          <a:p>
            <a:endParaRPr lang="en-US" dirty="0" smtClean="0">
              <a:latin typeface="Times New Roman" charset="0"/>
            </a:endParaRPr>
          </a:p>
          <a:p>
            <a:pPr lvl="1"/>
            <a:endParaRPr lang="en-US" dirty="0">
              <a:latin typeface="Times New Roman" charset="0"/>
            </a:endParaRPr>
          </a:p>
        </p:txBody>
      </p:sp>
      <p:pic>
        <p:nvPicPr>
          <p:cNvPr id="5" name="Picture 4" descr="C:\Users\Ruud\Documents\Astrochemistry\observations\WISH\hotwater\sersmm1\spectra-111-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71600"/>
            <a:ext cx="4584700" cy="396030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2" descr="C:\Users\Ruud\Documents\Astrochemistry\observations\WISH\hotwater\sersmm4\spectra-111-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300" y="1371599"/>
            <a:ext cx="4584700" cy="396030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6192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spectra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C0E0-EB14-E14E-8B2D-31821A8823BE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55600" y="5433484"/>
            <a:ext cx="8407400" cy="944032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Broad emission not seen in HDO &amp; H</a:t>
            </a:r>
            <a:r>
              <a:rPr lang="en-US" baseline="-25000" dirty="0" smtClean="0">
                <a:latin typeface="Times New Roman" charset="0"/>
              </a:rPr>
              <a:t>2</a:t>
            </a:r>
            <a:r>
              <a:rPr lang="en-US" baseline="30000" dirty="0" smtClean="0">
                <a:latin typeface="Times New Roman" charset="0"/>
              </a:rPr>
              <a:t>18</a:t>
            </a:r>
            <a:r>
              <a:rPr lang="en-US" dirty="0" smtClean="0">
                <a:latin typeface="Times New Roman" charset="0"/>
              </a:rPr>
              <a:t>O</a:t>
            </a:r>
          </a:p>
          <a:p>
            <a:r>
              <a:rPr lang="en-US" dirty="0" smtClean="0">
                <a:latin typeface="Times New Roman" charset="0"/>
              </a:rPr>
              <a:t>SMM4 shows </a:t>
            </a:r>
            <a:r>
              <a:rPr lang="en-US" dirty="0" err="1" smtClean="0">
                <a:latin typeface="Times New Roman" charset="0"/>
              </a:rPr>
              <a:t>redshifted</a:t>
            </a:r>
            <a:r>
              <a:rPr lang="en-US" dirty="0" smtClean="0">
                <a:latin typeface="Times New Roman" charset="0"/>
              </a:rPr>
              <a:t> absorption</a:t>
            </a:r>
            <a:endParaRPr lang="en-US" dirty="0">
              <a:latin typeface="Times New Roman" charset="0"/>
            </a:endParaRPr>
          </a:p>
          <a:p>
            <a:endParaRPr lang="en-US" dirty="0" smtClean="0">
              <a:latin typeface="Times New Roman" charset="0"/>
            </a:endParaRPr>
          </a:p>
          <a:p>
            <a:endParaRPr lang="en-US" dirty="0" smtClean="0">
              <a:latin typeface="Times New Roman" charset="0"/>
            </a:endParaRPr>
          </a:p>
          <a:p>
            <a:pPr lvl="1"/>
            <a:endParaRPr lang="en-US" dirty="0">
              <a:latin typeface="Times New Roman" charset="0"/>
            </a:endParaRPr>
          </a:p>
        </p:txBody>
      </p:sp>
      <p:pic>
        <p:nvPicPr>
          <p:cNvPr id="9" name="Picture 2" descr="C:\Users\Ruud\Documents\Astrochemistry\observations\WISH\hotwater\sersmm1\spectra-111-000-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71599"/>
            <a:ext cx="4590482" cy="396030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9" descr="C:\Users\Ruud\Documents\Astrochemistry\observations\WISH\hotwater\sersmm4\spectra-111-000-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519" y="1371600"/>
            <a:ext cx="4590481" cy="396030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5712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Absorbing Column Density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C0E0-EB14-E14E-8B2D-31821A8823BE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88116"/>
              </p:ext>
            </p:extLst>
          </p:nvPr>
        </p:nvGraphicFramePr>
        <p:xfrm>
          <a:off x="381000" y="2044700"/>
          <a:ext cx="8407400" cy="298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6200"/>
                <a:gridCol w="1765300"/>
                <a:gridCol w="1765300"/>
                <a:gridCol w="1765300"/>
                <a:gridCol w="17653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Source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(H</a:t>
                      </a:r>
                      <a:r>
                        <a:rPr lang="en-US" sz="28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O)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(HDO)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HDO/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8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2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(H</a:t>
                      </a:r>
                      <a:r>
                        <a:rPr lang="en-US" sz="28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(10&lt;T&lt;100K)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SMM1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5x10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1x10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0.2%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3.3x10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SMM4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&lt;1x10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2.5x10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&lt;0.4%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3.9x10</a:t>
                      </a:r>
                      <a:r>
                        <a:rPr lang="en-US" sz="2800" baseline="300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359400"/>
            <a:ext cx="8407400" cy="134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</a:rPr>
              <a:t>Assuming that H</a:t>
            </a:r>
            <a:r>
              <a:rPr lang="en-US" baseline="-25000" dirty="0" smtClean="0">
                <a:latin typeface="Times New Roman" charset="0"/>
              </a:rPr>
              <a:t>2</a:t>
            </a:r>
            <a:r>
              <a:rPr lang="en-US" dirty="0" smtClean="0">
                <a:latin typeface="Times New Roman" charset="0"/>
              </a:rPr>
              <a:t>O and HDO probe the same column</a:t>
            </a:r>
          </a:p>
        </p:txBody>
      </p:sp>
    </p:spTree>
    <p:extLst>
      <p:ext uri="{BB962C8B-B14F-4D97-AF65-F5344CB8AC3E}">
        <p14:creationId xmlns:p14="http://schemas.microsoft.com/office/powerpoint/2010/main" val="15323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5BD61-DE2F-DA4D-8DE6-A79E2AFD0BA2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3221038" y="-1323975"/>
            <a:ext cx="10621962" cy="9302750"/>
            <a:chOff x="0" y="0"/>
            <a:chExt cx="6690" cy="5861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" y="898"/>
              <a:ext cx="3808" cy="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" y="2098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0000">
              <a:off x="418" y="546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00000">
              <a:off x="3786" y="1386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00000">
              <a:off x="3690" y="3098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0000">
              <a:off x="4114" y="418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00000">
              <a:off x="1874" y="546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800000">
              <a:off x="1370" y="2794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00000">
              <a:off x="2914" y="466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0000">
              <a:off x="1498" y="3394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00000">
              <a:off x="2746" y="2666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72" name="Group 24"/>
          <p:cNvGrpSpPr>
            <a:grpSpLocks/>
          </p:cNvGrpSpPr>
          <p:nvPr/>
        </p:nvGrpSpPr>
        <p:grpSpPr bwMode="auto">
          <a:xfrm>
            <a:off x="-3429000" y="-1003300"/>
            <a:ext cx="10620375" cy="9304338"/>
            <a:chOff x="0" y="0"/>
            <a:chExt cx="6690" cy="5861"/>
          </a:xfrm>
        </p:grpSpPr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" y="898"/>
              <a:ext cx="3808" cy="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" y="2098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0000">
              <a:off x="418" y="546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00000">
              <a:off x="3786" y="1386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00000">
              <a:off x="3690" y="3098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0000">
              <a:off x="4114" y="418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00000">
              <a:off x="1874" y="546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800000">
              <a:off x="1370" y="2794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00000">
              <a:off x="2914" y="466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0000">
              <a:off x="1498" y="3394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00000">
              <a:off x="2746" y="2666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01094-4273-7646-918F-122E252E7109}" type="slidenum">
              <a:rPr lang="en-US"/>
              <a:pPr/>
              <a:t>6</a:t>
            </a:fld>
            <a:endParaRPr lang="en-US"/>
          </a:p>
        </p:txBody>
      </p:sp>
      <p:sp>
        <p:nvSpPr>
          <p:cNvPr id="3073" name="Rectangle 1"/>
          <p:cNvSpPr>
            <a:spLocks/>
          </p:cNvSpPr>
          <p:nvPr/>
        </p:nvSpPr>
        <p:spPr bwMode="auto">
          <a:xfrm>
            <a:off x="304800" y="-482600"/>
            <a:ext cx="8534400" cy="78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5500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F025-8D8C-1C47-B88A-D4F9E96B0D75}" type="slidenum">
              <a:rPr lang="en-US"/>
              <a:pPr/>
              <a:t>7</a:t>
            </a:fld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635000"/>
            <a:ext cx="548005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C0E0-EB14-E14E-8B2D-31821A8823B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Water abundance profile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950883"/>
            <a:ext cx="4445000" cy="16150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</a:rPr>
              <a:t>Simple chemistry provides much better fit to line profiles for NGC1333-IRAS4A</a:t>
            </a:r>
          </a:p>
        </p:txBody>
      </p:sp>
      <p:pic>
        <p:nvPicPr>
          <p:cNvPr id="2" name="Picture 1" descr="iras4a_comp_abstep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7"/>
          <a:stretch/>
        </p:blipFill>
        <p:spPr>
          <a:xfrm>
            <a:off x="4942691" y="1181099"/>
            <a:ext cx="4099709" cy="56727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iras4a_comp_abundanc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1600"/>
            <a:ext cx="4955390" cy="34669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149600" y="1636867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Mottram et al., in 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5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C0E0-EB14-E14E-8B2D-31821A8823B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Simple Water Chemistry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88534"/>
            <a:ext cx="8407400" cy="48259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</a:rPr>
              <a:t>Scheme considers only oxygen, water </a:t>
            </a:r>
            <a:r>
              <a:rPr lang="en-US" dirty="0" err="1" smtClean="0">
                <a:latin typeface="Times New Roman" charset="0"/>
              </a:rPr>
              <a:t>vapour</a:t>
            </a:r>
            <a:r>
              <a:rPr lang="en-US" dirty="0" smtClean="0">
                <a:latin typeface="Times New Roman" charset="0"/>
              </a:rPr>
              <a:t> &amp; ice similar to </a:t>
            </a:r>
            <a:r>
              <a:rPr lang="en-US" dirty="0" err="1" smtClean="0">
                <a:latin typeface="Times New Roman" charset="0"/>
              </a:rPr>
              <a:t>Hollenback</a:t>
            </a:r>
            <a:r>
              <a:rPr lang="en-US" dirty="0" smtClean="0">
                <a:latin typeface="Times New Roman" charset="0"/>
              </a:rPr>
              <a:t> et al., 2009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</a:rPr>
              <a:t>Slope throughout cold (&lt;100K) envelope due to density dependence of </a:t>
            </a:r>
            <a:r>
              <a:rPr lang="en-US" dirty="0" err="1" smtClean="0">
                <a:latin typeface="Times New Roman" charset="0"/>
              </a:rPr>
              <a:t>freezout</a:t>
            </a:r>
            <a:endParaRPr lang="en-US" dirty="0" smtClean="0">
              <a:latin typeface="Times New Roman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02080" y="3289740"/>
            <a:ext cx="5667120" cy="3301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58100" y="5472267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Schmalzl</a:t>
            </a:r>
            <a:r>
              <a:rPr lang="en-US" dirty="0" smtClean="0">
                <a:solidFill>
                  <a:srgbClr val="FFFFFF"/>
                </a:solidFill>
              </a:rPr>
              <a:t> et al., in prep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0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11498</TotalTime>
  <Words>305</Words>
  <Application>Microsoft Macintosh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Serpens SMM1 &amp; SMM4: HDO &amp; H2O</vt:lpstr>
      <vt:lpstr>The spectra</vt:lpstr>
      <vt:lpstr>The spectra</vt:lpstr>
      <vt:lpstr>Absorbing Column Density</vt:lpstr>
      <vt:lpstr>PowerPoint Presentation</vt:lpstr>
      <vt:lpstr>PowerPoint Presentation</vt:lpstr>
      <vt:lpstr>PowerPoint Presentation</vt:lpstr>
      <vt:lpstr>Water abundance profile</vt:lpstr>
      <vt:lpstr>Simple Water Chemistry</vt:lpstr>
      <vt:lpstr>Comparison with more complex chemical model</vt:lpstr>
      <vt:lpstr>Model for HDO/H2O</vt:lpstr>
      <vt:lpstr>Consistent for HDO</vt:lpstr>
      <vt:lpstr>An infalling envelope model for SMM4</vt:lpstr>
      <vt:lpstr>So what is happening?</vt:lpstr>
      <vt:lpstr>Similar effect seen towards VLA1623</vt:lpstr>
      <vt:lpstr>Similar for SMM1?</vt:lpstr>
      <vt:lpstr>Any Questions?</vt:lpstr>
    </vt:vector>
  </TitlesOfParts>
  <Company>Leiden Observatory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Herschel water observations: revealing envelope dynamics in low-mass protostars</dc:title>
  <dc:creator>Joseph Mottram</dc:creator>
  <cp:lastModifiedBy>Joseph Mottram</cp:lastModifiedBy>
  <cp:revision>126</cp:revision>
  <dcterms:created xsi:type="dcterms:W3CDTF">2012-06-09T15:56:39Z</dcterms:created>
  <dcterms:modified xsi:type="dcterms:W3CDTF">2013-01-15T10:57:25Z</dcterms:modified>
</cp:coreProperties>
</file>