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2"/>
  </p:notesMasterIdLst>
  <p:sldIdLst>
    <p:sldId id="256" r:id="rId2"/>
    <p:sldId id="261" r:id="rId3"/>
    <p:sldId id="262" r:id="rId4"/>
    <p:sldId id="264" r:id="rId5"/>
    <p:sldId id="265" r:id="rId6"/>
    <p:sldId id="269" r:id="rId7"/>
    <p:sldId id="266" r:id="rId8"/>
    <p:sldId id="267" r:id="rId9"/>
    <p:sldId id="270" r:id="rId10"/>
    <p:sldId id="268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 autoAdjust="0"/>
    <p:restoredTop sz="89506" autoAdjust="0"/>
  </p:normalViewPr>
  <p:slideViewPr>
    <p:cSldViewPr snapToGrid="0" snapToObjects="1">
      <p:cViewPr>
        <p:scale>
          <a:sx n="90" d="100"/>
          <a:sy n="90" d="100"/>
        </p:scale>
        <p:origin x="-1632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3CD2C-4505-5742-958F-255D55584CEB}" type="datetimeFigureOut">
              <a:rPr lang="fr-FR" smtClean="0"/>
              <a:t>1/14/13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F8C4E-2677-554D-8A53-E1C9F87AFE5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696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BA73E-F808-CE4C-876A-16A2D22C6BB9}" type="slidenum">
              <a:rPr lang="en-US">
                <a:latin typeface="Arial" pitchFamily="-111" charset="0"/>
                <a:ea typeface="Arial" pitchFamily="-111" charset="0"/>
                <a:cs typeface="Arial" pitchFamily="-111" charset="0"/>
              </a:rPr>
              <a:pPr/>
              <a:t>2</a:t>
            </a:fld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BA73E-F808-CE4C-876A-16A2D22C6BB9}" type="slidenum">
              <a:rPr lang="en-US">
                <a:latin typeface="Arial" pitchFamily="-111" charset="0"/>
                <a:ea typeface="Arial" pitchFamily="-111" charset="0"/>
                <a:cs typeface="Arial" pitchFamily="-111" charset="0"/>
              </a:rPr>
              <a:pPr/>
              <a:t>3</a:t>
            </a:fld>
            <a:endParaRPr lang="en-US">
              <a:latin typeface="Arial" pitchFamily="-111" charset="0"/>
              <a:ea typeface="Arial" pitchFamily="-111" charset="0"/>
              <a:cs typeface="Arial" pitchFamily="-111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Located</a:t>
            </a:r>
            <a:r>
              <a:rPr lang="fr-FR" dirty="0" smtClean="0"/>
              <a:t> in the rho </a:t>
            </a:r>
            <a:r>
              <a:rPr lang="fr-FR" dirty="0" err="1" smtClean="0"/>
              <a:t>Ophiucus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molecular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cloud</a:t>
            </a:r>
            <a:r>
              <a:rPr lang="fr-FR" baseline="0" dirty="0" smtClean="0"/>
              <a:t>; </a:t>
            </a:r>
            <a:r>
              <a:rPr lang="fr-FR" baseline="0" dirty="0" err="1" smtClean="0"/>
              <a:t>Two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cores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separated</a:t>
            </a:r>
            <a:r>
              <a:rPr lang="fr-FR" baseline="0" dirty="0" smtClean="0"/>
              <a:t> by 4 </a:t>
            </a:r>
            <a:r>
              <a:rPr lang="fr-FR" baseline="0" dirty="0" err="1" smtClean="0"/>
              <a:t>arcsec</a:t>
            </a:r>
            <a:r>
              <a:rPr lang="fr-FR" baseline="0" dirty="0" smtClean="0"/>
              <a:t> (480 AU): A and B (A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binary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itself</a:t>
            </a:r>
            <a:r>
              <a:rPr lang="fr-FR" baseline="0" dirty="0" smtClean="0"/>
              <a:t>)</a:t>
            </a:r>
          </a:p>
          <a:p>
            <a:r>
              <a:rPr lang="fr-FR" baseline="0" dirty="0" smtClean="0"/>
              <a:t>Audrey et al.: Assume all HDO </a:t>
            </a:r>
            <a:r>
              <a:rPr lang="fr-FR" baseline="0" dirty="0" err="1" smtClean="0"/>
              <a:t>comes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Core</a:t>
            </a:r>
            <a:r>
              <a:rPr lang="fr-FR" baseline="0" dirty="0" smtClean="0"/>
              <a:t> A,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more massive and </a:t>
            </a:r>
            <a:r>
              <a:rPr lang="fr-FR" baseline="0" dirty="0" err="1" smtClean="0"/>
              <a:t>stronger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emitter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seen</a:t>
            </a:r>
            <a:r>
              <a:rPr lang="fr-FR" baseline="0" dirty="0" smtClean="0"/>
              <a:t> in HDO interferometric data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Jorgensen+2011</a:t>
            </a:r>
          </a:p>
          <a:p>
            <a:r>
              <a:rPr lang="fr-FR" dirty="0" smtClean="0"/>
              <a:t>SCUBA image @ 450 </a:t>
            </a:r>
            <a:r>
              <a:rPr lang="fr-FR" dirty="0" err="1" smtClean="0"/>
              <a:t>mic</a:t>
            </a:r>
            <a:endParaRPr lang="fr-FR" dirty="0" smtClean="0"/>
          </a:p>
          <a:p>
            <a:r>
              <a:rPr lang="fr-FR" dirty="0" err="1" smtClean="0"/>
              <a:t>PdBI</a:t>
            </a:r>
            <a:r>
              <a:rPr lang="fr-FR" dirty="0" smtClean="0"/>
              <a:t> image </a:t>
            </a:r>
            <a:r>
              <a:rPr lang="fr-FR" dirty="0" err="1" smtClean="0"/>
              <a:t>at</a:t>
            </a:r>
            <a:r>
              <a:rPr lang="fr-FR" dirty="0" smtClean="0"/>
              <a:t> 1.3mm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F8C4E-2677-554D-8A53-E1C9F87AFE5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400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F8C4E-2677-554D-8A53-E1C9F87AFE5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775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HDO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F8C4E-2677-554D-8A53-E1C9F87AFE5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775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 </a:t>
            </a:r>
            <a:r>
              <a:rPr lang="fr-FR" dirty="0" err="1" smtClean="0"/>
              <a:t>from</a:t>
            </a:r>
            <a:r>
              <a:rPr lang="fr-FR" dirty="0" smtClean="0"/>
              <a:t> Bachiller+2001 ??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F8C4E-2677-554D-8A53-E1C9F87AFE5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59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F8C4E-2677-554D-8A53-E1C9F87AFE5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01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F8C4E-2677-554D-8A53-E1C9F87AFE5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015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CONCLUDE?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F8C4E-2677-554D-8A53-E1C9F87AFE5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85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8ACE-6371-4E4D-BBA2-33B8FDA1BB8F}" type="datetimeFigureOut">
              <a:rPr lang="fr-FR" smtClean="0"/>
              <a:t>1/14/13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2672-5FD1-7143-A421-8F24619807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8ACE-6371-4E4D-BBA2-33B8FDA1BB8F}" type="datetimeFigureOut">
              <a:rPr lang="fr-FR" smtClean="0"/>
              <a:t>1/14/13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2672-5FD1-7143-A421-8F24619807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8ACE-6371-4E4D-BBA2-33B8FDA1BB8F}" type="datetimeFigureOut">
              <a:rPr lang="fr-FR" smtClean="0"/>
              <a:t>1/14/13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2672-5FD1-7143-A421-8F24619807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C.Ceccarelli &amp; D.Lis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3F0E6-9A89-8948-9398-0C8F18310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4741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8ACE-6371-4E4D-BBA2-33B8FDA1BB8F}" type="datetimeFigureOut">
              <a:rPr lang="fr-FR" smtClean="0"/>
              <a:t>1/14/13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2672-5FD1-7143-A421-8F24619807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8ACE-6371-4E4D-BBA2-33B8FDA1BB8F}" type="datetimeFigureOut">
              <a:rPr lang="fr-FR" smtClean="0"/>
              <a:t>1/14/13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2672-5FD1-7143-A421-8F24619807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8ACE-6371-4E4D-BBA2-33B8FDA1BB8F}" type="datetimeFigureOut">
              <a:rPr lang="fr-FR" smtClean="0"/>
              <a:t>1/14/13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2672-5FD1-7143-A421-8F24619807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8ACE-6371-4E4D-BBA2-33B8FDA1BB8F}" type="datetimeFigureOut">
              <a:rPr lang="fr-FR" smtClean="0"/>
              <a:t>1/14/13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2672-5FD1-7143-A421-8F24619807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8ACE-6371-4E4D-BBA2-33B8FDA1BB8F}" type="datetimeFigureOut">
              <a:rPr lang="fr-FR" smtClean="0"/>
              <a:t>1/14/13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2672-5FD1-7143-A421-8F24619807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8ACE-6371-4E4D-BBA2-33B8FDA1BB8F}" type="datetimeFigureOut">
              <a:rPr lang="fr-FR" smtClean="0"/>
              <a:t>1/14/13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2672-5FD1-7143-A421-8F24619807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8ACE-6371-4E4D-BBA2-33B8FDA1BB8F}" type="datetimeFigureOut">
              <a:rPr lang="fr-FR" smtClean="0"/>
              <a:t>1/14/13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2672-5FD1-7143-A421-8F24619807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58ACE-6371-4E4D-BBA2-33B8FDA1BB8F}" type="datetimeFigureOut">
              <a:rPr lang="fr-FR" smtClean="0"/>
              <a:t>1/14/13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D2672-5FD1-7143-A421-8F24619807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58ACE-6371-4E4D-BBA2-33B8FDA1BB8F}" type="datetimeFigureOut">
              <a:rPr lang="fr-FR" smtClean="0"/>
              <a:t>1/14/13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D2672-5FD1-7143-A421-8F24619807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tiff"/><Relationship Id="rId5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herschel-ai-esa.jpg"/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3" y="-724318"/>
            <a:ext cx="9661316" cy="7739276"/>
          </a:xfrm>
          <a:prstGeom prst="rect">
            <a:avLst/>
          </a:prstGeom>
        </p:spPr>
      </p:pic>
      <p:pic>
        <p:nvPicPr>
          <p:cNvPr id="7" name="Image 6" descr="ch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4" y="271540"/>
            <a:ext cx="8509000" cy="13081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41557" y="2482792"/>
            <a:ext cx="669299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solidFill>
                  <a:srgbClr val="FFFF00"/>
                </a:solidFill>
              </a:rPr>
              <a:t>News </a:t>
            </a:r>
            <a:r>
              <a:rPr lang="fr-FR" sz="6600" b="1" dirty="0" err="1" smtClean="0">
                <a:solidFill>
                  <a:srgbClr val="FFFF00"/>
                </a:solidFill>
              </a:rPr>
              <a:t>from</a:t>
            </a:r>
            <a:r>
              <a:rPr lang="fr-FR" sz="6600" b="1" dirty="0" smtClean="0">
                <a:solidFill>
                  <a:srgbClr val="FFFF00"/>
                </a:solidFill>
              </a:rPr>
              <a:t> CHESS</a:t>
            </a:r>
            <a:endParaRPr lang="fr-FR" sz="6600" b="1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20731" y="3547212"/>
            <a:ext cx="565122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Ana </a:t>
            </a:r>
            <a:r>
              <a:rPr lang="fr-FR" sz="3600" dirty="0" err="1" smtClean="0"/>
              <a:t>López</a:t>
            </a:r>
            <a:r>
              <a:rPr lang="fr-FR" sz="3600" dirty="0" smtClean="0"/>
              <a:t> Sepulcre</a:t>
            </a:r>
          </a:p>
          <a:p>
            <a:pPr algn="ctr"/>
            <a:r>
              <a:rPr lang="fr-FR" sz="2800" dirty="0" smtClean="0"/>
              <a:t>(on </a:t>
            </a:r>
            <a:r>
              <a:rPr lang="fr-FR" sz="2800" dirty="0" err="1" smtClean="0"/>
              <a:t>behalf</a:t>
            </a:r>
            <a:r>
              <a:rPr lang="fr-FR" sz="2800" dirty="0" smtClean="0"/>
              <a:t> of C. </a:t>
            </a:r>
            <a:r>
              <a:rPr lang="fr-FR" sz="2800" dirty="0" err="1" smtClean="0"/>
              <a:t>Ceccarelli</a:t>
            </a:r>
            <a:r>
              <a:rPr lang="fr-FR" sz="2800" dirty="0" smtClean="0"/>
              <a:t>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30941" y="6255315"/>
            <a:ext cx="70312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6"/>
                </a:solidFill>
              </a:rPr>
              <a:t>HDO/H</a:t>
            </a:r>
            <a:r>
              <a:rPr lang="fr-FR" sz="2800" baseline="-25000" dirty="0" smtClean="0">
                <a:solidFill>
                  <a:schemeClr val="accent6"/>
                </a:solidFill>
              </a:rPr>
              <a:t>2</a:t>
            </a:r>
            <a:r>
              <a:rPr lang="fr-FR" sz="2800" dirty="0" smtClean="0">
                <a:solidFill>
                  <a:schemeClr val="accent6"/>
                </a:solidFill>
              </a:rPr>
              <a:t>O workshop. </a:t>
            </a:r>
            <a:r>
              <a:rPr lang="fr-FR" sz="2800" dirty="0" err="1" smtClean="0">
                <a:solidFill>
                  <a:schemeClr val="accent6"/>
                </a:solidFill>
              </a:rPr>
              <a:t>Garching</a:t>
            </a:r>
            <a:r>
              <a:rPr lang="fr-FR" sz="2800" dirty="0" smtClean="0">
                <a:solidFill>
                  <a:schemeClr val="accent6"/>
                </a:solidFill>
              </a:rPr>
              <a:t>, 15 Jan 2013</a:t>
            </a:r>
          </a:p>
        </p:txBody>
      </p:sp>
    </p:spTree>
    <p:extLst>
      <p:ext uri="{BB962C8B-B14F-4D97-AF65-F5344CB8AC3E}">
        <p14:creationId xmlns:p14="http://schemas.microsoft.com/office/powerpoint/2010/main" val="252015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herschel-ai-esa.jpg"/>
          <p:cNvPicPr>
            <a:picLocks noChangeAspect="1"/>
          </p:cNvPicPr>
          <p:nvPr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13" y="-724318"/>
            <a:ext cx="9661316" cy="77392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22776" y="2525887"/>
            <a:ext cx="6335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smtClean="0"/>
              <a:t>THANK YOU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302125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CHESS </a:t>
            </a:r>
            <a:r>
              <a:rPr lang="fr-FR" dirty="0" err="1" smtClean="0"/>
              <a:t>overview</a:t>
            </a:r>
            <a:r>
              <a:rPr lang="fr-FR" dirty="0" smtClean="0"/>
              <a:t>: Band 1b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83437" y="6055678"/>
            <a:ext cx="7760564" cy="421321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</a:pPr>
            <a:r>
              <a:rPr lang="en-GB" sz="2200" dirty="0" smtClean="0">
                <a:solidFill>
                  <a:schemeClr val="bg1"/>
                </a:solidFill>
                <a:latin typeface="Comic Sans MS" pitchFamily="-111" charset="0"/>
                <a:ea typeface="ＭＳ Ｐゴシック" pitchFamily="-111" charset="-128"/>
                <a:cs typeface="ＭＳ Ｐゴシック" pitchFamily="-111" charset="-128"/>
              </a:rPr>
              <a:t>Rich emission/absorption spectrum</a:t>
            </a:r>
          </a:p>
        </p:txBody>
      </p:sp>
      <p:pic>
        <p:nvPicPr>
          <p:cNvPr id="3" name="Image 2" descr="hifi_1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900"/>
            <a:ext cx="9144000" cy="36113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83437" y="5258431"/>
            <a:ext cx="654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Ceccarelli</a:t>
            </a:r>
            <a:r>
              <a:rPr lang="fr-FR" dirty="0" smtClean="0"/>
              <a:t>, C., </a:t>
            </a:r>
            <a:r>
              <a:rPr lang="fr-FR" dirty="0" err="1" smtClean="0"/>
              <a:t>Bacmann</a:t>
            </a:r>
            <a:r>
              <a:rPr lang="fr-FR" dirty="0" smtClean="0"/>
              <a:t>, A., </a:t>
            </a:r>
            <a:r>
              <a:rPr lang="fr-FR" dirty="0" err="1" smtClean="0"/>
              <a:t>Boogert</a:t>
            </a:r>
            <a:r>
              <a:rPr lang="fr-FR" dirty="0" smtClean="0"/>
              <a:t>, A. et al. 2010, A&amp;A, 521, 22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986116" y="5797176"/>
            <a:ext cx="7141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Herschel</a:t>
            </a:r>
            <a:r>
              <a:rPr lang="fr-FR" dirty="0" smtClean="0"/>
              <a:t>-HIFI </a:t>
            </a:r>
            <a:r>
              <a:rPr lang="fr-FR" dirty="0" err="1" smtClean="0">
                <a:solidFill>
                  <a:srgbClr val="FFFF00"/>
                </a:solidFill>
              </a:rPr>
              <a:t>unbiased</a:t>
            </a:r>
            <a:r>
              <a:rPr lang="fr-FR" dirty="0" smtClean="0">
                <a:solidFill>
                  <a:srgbClr val="FFFF00"/>
                </a:solidFill>
              </a:rPr>
              <a:t> spectral </a:t>
            </a:r>
            <a:r>
              <a:rPr lang="fr-FR" dirty="0" err="1" smtClean="0">
                <a:solidFill>
                  <a:srgbClr val="FFFF00"/>
                </a:solidFill>
              </a:rPr>
              <a:t>surveys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smtClean="0"/>
              <a:t>of a </a:t>
            </a:r>
            <a:r>
              <a:rPr lang="fr-FR" dirty="0" err="1" smtClean="0"/>
              <a:t>sample</a:t>
            </a:r>
            <a:r>
              <a:rPr lang="fr-FR" dirty="0" smtClean="0"/>
              <a:t> of star </a:t>
            </a:r>
            <a:r>
              <a:rPr lang="fr-FR" dirty="0" err="1" smtClean="0"/>
              <a:t>forming</a:t>
            </a:r>
            <a:r>
              <a:rPr lang="fr-FR" dirty="0" smtClean="0"/>
              <a:t> </a:t>
            </a:r>
            <a:r>
              <a:rPr lang="fr-FR" dirty="0" err="1" smtClean="0"/>
              <a:t>regions</a:t>
            </a:r>
            <a:r>
              <a:rPr lang="fr-FR" dirty="0" smtClean="0"/>
              <a:t> </a:t>
            </a:r>
            <a:r>
              <a:rPr lang="fr-FR" dirty="0" err="1" smtClean="0"/>
              <a:t>covering</a:t>
            </a:r>
            <a:r>
              <a:rPr lang="fr-FR" dirty="0" smtClean="0"/>
              <a:t> a range of masses and </a:t>
            </a:r>
            <a:r>
              <a:rPr lang="fr-FR" dirty="0" err="1" smtClean="0"/>
              <a:t>evolutionary</a:t>
            </a:r>
            <a:r>
              <a:rPr lang="fr-FR" dirty="0" smtClean="0"/>
              <a:t> phases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54993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CHESS &amp; HDO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83437" y="6055678"/>
            <a:ext cx="7760564" cy="421321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</a:pPr>
            <a:r>
              <a:rPr lang="en-GB" sz="2200" dirty="0" smtClean="0">
                <a:solidFill>
                  <a:schemeClr val="bg1"/>
                </a:solidFill>
                <a:latin typeface="Comic Sans MS" pitchFamily="-111" charset="0"/>
                <a:ea typeface="ＭＳ Ｐゴシック" pitchFamily="-111" charset="-128"/>
                <a:cs typeface="ＭＳ Ｐゴシック" pitchFamily="-111" charset="-128"/>
              </a:rPr>
              <a:t>Rich emission/absorption spectrum</a:t>
            </a:r>
          </a:p>
        </p:txBody>
      </p:sp>
      <p:pic>
        <p:nvPicPr>
          <p:cNvPr id="7" name="Image 6" descr="sourc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7" y="1402697"/>
            <a:ext cx="7141882" cy="4260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1058" y="2764118"/>
            <a:ext cx="7141882" cy="32870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01058" y="3122706"/>
            <a:ext cx="7141882" cy="328706"/>
          </a:xfrm>
          <a:prstGeom prst="rect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86116" y="5722471"/>
            <a:ext cx="7141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Studies</a:t>
            </a:r>
            <a:r>
              <a:rPr lang="fr-FR" dirty="0" smtClean="0"/>
              <a:t> of water deuteration </a:t>
            </a:r>
            <a:r>
              <a:rPr lang="fr-FR" dirty="0" err="1" smtClean="0"/>
              <a:t>only</a:t>
            </a:r>
            <a:r>
              <a:rPr lang="fr-FR" dirty="0" smtClean="0"/>
              <a:t> for 2 sources </a:t>
            </a:r>
            <a:r>
              <a:rPr lang="fr-FR" dirty="0" err="1" smtClean="0"/>
              <a:t>so</a:t>
            </a:r>
            <a:r>
              <a:rPr lang="fr-FR" dirty="0" smtClean="0"/>
              <a:t> far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6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roph-aao"/>
          <p:cNvPicPr>
            <a:picLocks noChangeAspect="1" noChangeArrowheads="1"/>
          </p:cNvPicPr>
          <p:nvPr/>
        </p:nvPicPr>
        <p:blipFill>
          <a:blip r:embed="rId3"/>
          <a:srcRect b="27472"/>
          <a:stretch>
            <a:fillRect/>
          </a:stretch>
        </p:blipFill>
        <p:spPr bwMode="auto">
          <a:xfrm>
            <a:off x="179293" y="1396997"/>
            <a:ext cx="3060700" cy="27574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268193" y="1412872"/>
            <a:ext cx="289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/>
              <a:t>IRAS16293-</a:t>
            </a:r>
            <a:r>
              <a:rPr lang="en-US" dirty="0" smtClean="0"/>
              <a:t>2422</a:t>
            </a:r>
          </a:p>
          <a:p>
            <a:pPr eaLnBrk="1" hangingPunct="1"/>
            <a:r>
              <a:rPr lang="en-US" dirty="0" smtClean="0">
                <a:sym typeface="Symbol" charset="2"/>
              </a:rPr>
              <a:t>solar type protostar </a:t>
            </a:r>
            <a:endParaRPr lang="en-US" sz="1800" dirty="0"/>
          </a:p>
        </p:txBody>
      </p:sp>
      <p:cxnSp>
        <p:nvCxnSpPr>
          <p:cNvPr id="15" name="Connecteur droit avec flèche 14"/>
          <p:cNvCxnSpPr/>
          <p:nvPr/>
        </p:nvCxnSpPr>
        <p:spPr bwMode="auto">
          <a:xfrm rot="16200000" flipH="1">
            <a:off x="781065" y="2270231"/>
            <a:ext cx="803057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17" name="Picture 9" descr="i16293-scubamap-schoier2002"/>
          <p:cNvPicPr>
            <a:picLocks noChangeAspect="1" noChangeArrowheads="1"/>
          </p:cNvPicPr>
          <p:nvPr/>
        </p:nvPicPr>
        <p:blipFill>
          <a:blip r:embed="rId4"/>
          <a:srcRect r="44154"/>
          <a:stretch>
            <a:fillRect/>
          </a:stretch>
        </p:blipFill>
        <p:spPr bwMode="auto">
          <a:xfrm>
            <a:off x="3280480" y="2130302"/>
            <a:ext cx="1989058" cy="19890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3195171" y="4280257"/>
            <a:ext cx="5740086" cy="64633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2-M</a:t>
            </a:r>
            <a:r>
              <a:rPr lang="en-US" baseline="-25000" dirty="0" smtClean="0">
                <a:latin typeface="+mj-lt"/>
              </a:rPr>
              <a:t>sun</a:t>
            </a:r>
            <a:r>
              <a:rPr lang="en-US" dirty="0" smtClean="0">
                <a:latin typeface="+mj-lt"/>
              </a:rPr>
              <a:t> ENVELOPE + BINARY SYSTEM + </a:t>
            </a:r>
          </a:p>
          <a:p>
            <a:pPr algn="ctr"/>
            <a:r>
              <a:rPr lang="en-US" dirty="0" smtClean="0">
                <a:latin typeface="+mj-lt"/>
              </a:rPr>
              <a:t>a little of OUTFLOW  in the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HIFI BEAM </a:t>
            </a:r>
            <a:r>
              <a:rPr lang="en-US" dirty="0" smtClean="0">
                <a:latin typeface="+mj-lt"/>
              </a:rPr>
              <a:t>(~36” @ 550GHz)</a:t>
            </a:r>
            <a:endParaRPr lang="en-US" dirty="0"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742570" y="2157322"/>
            <a:ext cx="85304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450</a:t>
            </a:r>
            <a:r>
              <a:rPr lang="en-US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" name="Image 29" descr="cont1mm.gif"/>
          <p:cNvPicPr>
            <a:picLocks noChangeAspect="1"/>
          </p:cNvPicPr>
          <p:nvPr/>
        </p:nvPicPr>
        <p:blipFill>
          <a:blip r:embed="rId5"/>
          <a:srcRect l="12422" t="8336" r="27732" b="10000"/>
          <a:stretch>
            <a:fillRect/>
          </a:stretch>
        </p:blipFill>
        <p:spPr>
          <a:xfrm>
            <a:off x="6817761" y="2204851"/>
            <a:ext cx="1933318" cy="2037306"/>
          </a:xfrm>
          <a:prstGeom prst="rect">
            <a:avLst/>
          </a:prstGeom>
        </p:spPr>
      </p:pic>
      <p:cxnSp>
        <p:nvCxnSpPr>
          <p:cNvPr id="31" name="Connecteur droit avec flèche 30"/>
          <p:cNvCxnSpPr/>
          <p:nvPr/>
        </p:nvCxnSpPr>
        <p:spPr bwMode="auto">
          <a:xfrm rot="5400000">
            <a:off x="7881662" y="3209994"/>
            <a:ext cx="2037306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2" name="ZoneTexte 31"/>
          <p:cNvSpPr txBox="1"/>
          <p:nvPr/>
        </p:nvSpPr>
        <p:spPr>
          <a:xfrm>
            <a:off x="8332547" y="2347927"/>
            <a:ext cx="523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96698" y="2858899"/>
            <a:ext cx="270233" cy="25668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5" name="Connecteur droit 34"/>
          <p:cNvCxnSpPr/>
          <p:nvPr/>
        </p:nvCxnSpPr>
        <p:spPr>
          <a:xfrm>
            <a:off x="4553421" y="3102078"/>
            <a:ext cx="2269955" cy="10402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4553421" y="2237440"/>
            <a:ext cx="2256444" cy="6079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10"/>
          <p:cNvSpPr txBox="1">
            <a:spLocks noChangeArrowheads="1"/>
          </p:cNvSpPr>
          <p:nvPr/>
        </p:nvSpPr>
        <p:spPr bwMode="auto">
          <a:xfrm>
            <a:off x="302341" y="5164176"/>
            <a:ext cx="8632916" cy="12003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fr-FR" sz="2400" dirty="0" err="1" smtClean="0">
                <a:solidFill>
                  <a:srgbClr val="FFFFFF"/>
                </a:solidFill>
                <a:latin typeface="Calibri" charset="0"/>
                <a:sym typeface="Wingdings"/>
              </a:rPr>
              <a:t>Dataset</a:t>
            </a:r>
            <a:r>
              <a:rPr lang="fr-FR" sz="2400" dirty="0" smtClean="0">
                <a:solidFill>
                  <a:srgbClr val="FFFFFF"/>
                </a:solidFill>
                <a:latin typeface="Calibri" charset="0"/>
                <a:sym typeface="Wingdings"/>
              </a:rPr>
              <a:t>:</a:t>
            </a:r>
            <a:endParaRPr lang="fr-FR" sz="2400" dirty="0">
              <a:solidFill>
                <a:srgbClr val="FFFFFF"/>
              </a:solidFill>
              <a:latin typeface="Calibri" charset="0"/>
              <a:sym typeface="Wingdings"/>
            </a:endParaRPr>
          </a:p>
          <a:p>
            <a:pPr defTabSz="457200" eaLnBrk="1" hangingPunct="1"/>
            <a:r>
              <a:rPr lang="fr-FR" sz="2400" dirty="0" smtClean="0">
                <a:solidFill>
                  <a:srgbClr val="FFFFFF"/>
                </a:solidFill>
                <a:latin typeface="Calibri" charset="0"/>
                <a:sym typeface="Wingdings"/>
              </a:rPr>
              <a:t>• </a:t>
            </a:r>
            <a:r>
              <a:rPr lang="en-US" sz="2400" dirty="0" smtClean="0">
                <a:solidFill>
                  <a:srgbClr val="FFFFFF"/>
                </a:solidFill>
                <a:latin typeface="Calibri" charset="0"/>
              </a:rPr>
              <a:t>CHESS HIFI spectrum (480-1900 GHz)</a:t>
            </a:r>
          </a:p>
          <a:p>
            <a:pPr defTabSz="457200" eaLnBrk="1" hangingPunct="1"/>
            <a:r>
              <a:rPr lang="fr-FR" sz="2400" dirty="0" smtClean="0">
                <a:solidFill>
                  <a:srgbClr val="FFFFFF"/>
                </a:solidFill>
                <a:latin typeface="Calibri" charset="0"/>
                <a:sym typeface="Wingdings"/>
              </a:rPr>
              <a:t>• </a:t>
            </a:r>
            <a:r>
              <a:rPr lang="en-US" sz="2400" dirty="0" smtClean="0">
                <a:solidFill>
                  <a:srgbClr val="FFFFFF"/>
                </a:solidFill>
                <a:latin typeface="Calibri" charset="0"/>
              </a:rPr>
              <a:t>IRAM+JCMT spectral surveys: TIMASSS (3-0.8 mm)</a:t>
            </a:r>
            <a:endParaRPr lang="en-US" sz="1800" dirty="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8" name="ZoneTexte 10"/>
          <p:cNvSpPr txBox="1">
            <a:spLocks noChangeArrowheads="1"/>
          </p:cNvSpPr>
          <p:nvPr/>
        </p:nvSpPr>
        <p:spPr bwMode="auto">
          <a:xfrm>
            <a:off x="791505" y="4157879"/>
            <a:ext cx="1671172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2400" dirty="0">
                <a:solidFill>
                  <a:srgbClr val="FFFFFF"/>
                </a:solidFill>
                <a:latin typeface="Calibri" charset="0"/>
                <a:sym typeface="Wingdings"/>
              </a:rPr>
              <a:t>d</a:t>
            </a:r>
            <a:r>
              <a:rPr lang="en-US" sz="2400" dirty="0" smtClean="0">
                <a:solidFill>
                  <a:srgbClr val="FFFFFF"/>
                </a:solidFill>
                <a:latin typeface="Calibri" charset="0"/>
                <a:sym typeface="Wingdings"/>
              </a:rPr>
              <a:t> = 120 pc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66354" y="1807883"/>
            <a:ext cx="191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Schöier</a:t>
            </a:r>
            <a:r>
              <a:rPr lang="fr-FR" dirty="0" smtClean="0"/>
              <a:t> et al. 2002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649877" y="2526654"/>
            <a:ext cx="34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0000"/>
                </a:solidFill>
              </a:rPr>
              <a:t>B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383929" y="2903169"/>
            <a:ext cx="32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738470" y="1855674"/>
            <a:ext cx="207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Bottinelli</a:t>
            </a:r>
            <a:r>
              <a:rPr lang="fr-FR" dirty="0" smtClean="0"/>
              <a:t> et al. 2004</a:t>
            </a:r>
            <a:endParaRPr lang="fr-FR" dirty="0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The </a:t>
            </a:r>
            <a:r>
              <a:rPr lang="fr-FR" dirty="0" err="1" smtClean="0"/>
              <a:t>low</a:t>
            </a:r>
            <a:r>
              <a:rPr lang="fr-FR" dirty="0" smtClean="0"/>
              <a:t>-mass protostar IRAS 16293-2422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864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The </a:t>
            </a:r>
            <a:r>
              <a:rPr lang="fr-FR" dirty="0" err="1" smtClean="0"/>
              <a:t>low</a:t>
            </a:r>
            <a:r>
              <a:rPr lang="fr-FR" dirty="0" smtClean="0"/>
              <a:t>-mass protostar IRAS 16293-2422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 bright="-60000" contrast="82000"/>
          </a:blip>
          <a:stretch>
            <a:fillRect/>
          </a:stretch>
        </p:blipFill>
        <p:spPr>
          <a:xfrm>
            <a:off x="2962073" y="1570038"/>
            <a:ext cx="5877127" cy="455049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62072" y="6120532"/>
            <a:ext cx="5877127" cy="369332"/>
          </a:xfrm>
          <a:prstGeom prst="rect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+mj-lt"/>
              </a:rPr>
              <a:t>OBSERVED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MODELED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HDO SPECTRA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3176" y="1748118"/>
            <a:ext cx="2360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16 HDO </a:t>
            </a:r>
            <a:r>
              <a:rPr lang="fr-FR" sz="2400" dirty="0" err="1" smtClean="0"/>
              <a:t>lines</a:t>
            </a:r>
            <a:endParaRPr lang="fr-FR" sz="2400" dirty="0" smtClean="0"/>
          </a:p>
          <a:p>
            <a:r>
              <a:rPr lang="fr-FR" sz="2400" dirty="0" err="1"/>
              <a:t>E</a:t>
            </a:r>
            <a:r>
              <a:rPr lang="fr-FR" sz="2400" baseline="-25000" dirty="0" err="1"/>
              <a:t>up</a:t>
            </a:r>
            <a:r>
              <a:rPr lang="fr-FR" sz="2400" dirty="0"/>
              <a:t> = 22 – 170 </a:t>
            </a:r>
            <a:r>
              <a:rPr lang="fr-FR" sz="2400" dirty="0" smtClean="0"/>
              <a:t>K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463176" y="3006165"/>
            <a:ext cx="2360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15 H</a:t>
            </a:r>
            <a:r>
              <a:rPr lang="fr-FR" sz="2400" baseline="-25000" dirty="0"/>
              <a:t>2</a:t>
            </a:r>
            <a:r>
              <a:rPr lang="fr-FR" sz="2400" baseline="30000" dirty="0"/>
              <a:t>18</a:t>
            </a:r>
            <a:r>
              <a:rPr lang="fr-FR" sz="2400" dirty="0"/>
              <a:t>O </a:t>
            </a:r>
            <a:r>
              <a:rPr lang="fr-FR" sz="2400" dirty="0" err="1"/>
              <a:t>lines</a:t>
            </a:r>
            <a:endParaRPr lang="fr-FR" sz="2400" dirty="0"/>
          </a:p>
          <a:p>
            <a:r>
              <a:rPr lang="fr-FR" sz="2400" dirty="0" err="1" smtClean="0"/>
              <a:t>E</a:t>
            </a:r>
            <a:r>
              <a:rPr lang="fr-FR" sz="2400" baseline="-25000" dirty="0" err="1" smtClean="0"/>
              <a:t>up</a:t>
            </a:r>
            <a:r>
              <a:rPr lang="fr-FR" sz="2400" dirty="0" smtClean="0"/>
              <a:t> = 53 – 450 K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68111" y="5843533"/>
            <a:ext cx="2693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6600"/>
                </a:solidFill>
              </a:rPr>
              <a:t>Coutens</a:t>
            </a:r>
            <a:r>
              <a:rPr lang="fr-FR" dirty="0" smtClean="0">
                <a:solidFill>
                  <a:srgbClr val="FF6600"/>
                </a:solidFill>
              </a:rPr>
              <a:t> et al. 2012, </a:t>
            </a:r>
          </a:p>
          <a:p>
            <a:pPr algn="ctr"/>
            <a:r>
              <a:rPr lang="fr-FR" dirty="0" smtClean="0">
                <a:solidFill>
                  <a:srgbClr val="FF6600"/>
                </a:solidFill>
              </a:rPr>
              <a:t>A&amp;A, 539, 132</a:t>
            </a:r>
            <a:endParaRPr lang="fr-FR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35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The </a:t>
            </a:r>
            <a:r>
              <a:rPr lang="fr-FR" dirty="0" err="1" smtClean="0"/>
              <a:t>low</a:t>
            </a:r>
            <a:r>
              <a:rPr lang="fr-FR" dirty="0" smtClean="0"/>
              <a:t>-mass protostar IRAS 16293-2422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43648" y="1664522"/>
            <a:ext cx="837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Modelling</a:t>
            </a:r>
            <a:r>
              <a:rPr lang="fr-FR" sz="2400" dirty="0" smtClean="0"/>
              <a:t>: </a:t>
            </a:r>
            <a:r>
              <a:rPr lang="fr-FR" sz="2400" dirty="0" smtClean="0">
                <a:solidFill>
                  <a:srgbClr val="FFFF00"/>
                </a:solidFill>
              </a:rPr>
              <a:t>RATRAN</a:t>
            </a:r>
            <a:r>
              <a:rPr lang="fr-FR" sz="2400" dirty="0" smtClean="0"/>
              <a:t> code (</a:t>
            </a:r>
            <a:r>
              <a:rPr lang="fr-FR" sz="2400" dirty="0" err="1" smtClean="0"/>
              <a:t>Hogerheijde</a:t>
            </a:r>
            <a:r>
              <a:rPr lang="fr-FR" sz="2400" dirty="0" smtClean="0"/>
              <a:t> &amp; van der Tak 2000)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343648" y="2498166"/>
            <a:ext cx="3331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Source structure </a:t>
            </a:r>
            <a:r>
              <a:rPr lang="fr-FR" sz="2400" dirty="0" err="1" smtClean="0"/>
              <a:t>from</a:t>
            </a:r>
            <a:r>
              <a:rPr lang="fr-FR" sz="2400" dirty="0" smtClean="0"/>
              <a:t> </a:t>
            </a:r>
            <a:r>
              <a:rPr lang="fr-FR" sz="2400" dirty="0" err="1" smtClean="0"/>
              <a:t>Crimier</a:t>
            </a:r>
            <a:r>
              <a:rPr lang="fr-FR" sz="2400" dirty="0" smtClean="0"/>
              <a:t> et al. (2010) </a:t>
            </a:r>
          </a:p>
        </p:txBody>
      </p:sp>
      <p:pic>
        <p:nvPicPr>
          <p:cNvPr id="7" name="Image 6" descr="iras16293_stru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975" y="2390588"/>
            <a:ext cx="5466225" cy="3925811"/>
          </a:xfrm>
          <a:prstGeom prst="rect">
            <a:avLst/>
          </a:prstGeom>
        </p:spPr>
      </p:pic>
      <p:grpSp>
        <p:nvGrpSpPr>
          <p:cNvPr id="22" name="Grouper 21"/>
          <p:cNvGrpSpPr/>
          <p:nvPr/>
        </p:nvGrpSpPr>
        <p:grpSpPr>
          <a:xfrm>
            <a:off x="4045907" y="3439762"/>
            <a:ext cx="3857975" cy="1981506"/>
            <a:chOff x="4045907" y="3439762"/>
            <a:chExt cx="3857975" cy="1981506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4045907" y="3439762"/>
              <a:ext cx="1198446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5235468" y="5421268"/>
              <a:ext cx="2668414" cy="0"/>
            </a:xfrm>
            <a:prstGeom prst="line">
              <a:avLst/>
            </a:prstGeom>
            <a:ln w="444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r 2"/>
          <p:cNvGrpSpPr/>
          <p:nvPr/>
        </p:nvGrpSpPr>
        <p:grpSpPr>
          <a:xfrm>
            <a:off x="3899653" y="2930845"/>
            <a:ext cx="3424591" cy="2465903"/>
            <a:chOff x="3899653" y="2930845"/>
            <a:chExt cx="3424591" cy="2465903"/>
          </a:xfrm>
        </p:grpSpPr>
        <p:sp>
          <p:nvSpPr>
            <p:cNvPr id="16" name="ZoneTexte 15"/>
            <p:cNvSpPr txBox="1"/>
            <p:nvPr/>
          </p:nvSpPr>
          <p:spPr>
            <a:xfrm>
              <a:off x="3899653" y="2930845"/>
              <a:ext cx="1625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rgbClr val="FF0000"/>
                  </a:solidFill>
                </a:rPr>
                <a:t>Χ</a:t>
              </a:r>
              <a:r>
                <a:rPr lang="fr-FR" sz="1600" b="1" baseline="-25000" dirty="0" smtClean="0">
                  <a:solidFill>
                    <a:srgbClr val="FF0000"/>
                  </a:solidFill>
                </a:rPr>
                <a:t>in</a:t>
              </a:r>
              <a:r>
                <a:rPr lang="fr-FR" sz="1600" b="1" dirty="0" smtClean="0">
                  <a:solidFill>
                    <a:srgbClr val="FF0000"/>
                  </a:solidFill>
                </a:rPr>
                <a:t> = 1.7 x 10</a:t>
              </a:r>
              <a:r>
                <a:rPr lang="fr-FR" sz="1600" b="1" baseline="30000" dirty="0" smtClean="0">
                  <a:solidFill>
                    <a:srgbClr val="FF0000"/>
                  </a:solidFill>
                </a:rPr>
                <a:t>-7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698647" y="5058194"/>
              <a:ext cx="16255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rgbClr val="FF0000"/>
                  </a:solidFill>
                </a:rPr>
                <a:t>Χ</a:t>
              </a:r>
              <a:r>
                <a:rPr lang="fr-FR" sz="1600" b="1" baseline="-25000" dirty="0" smtClean="0">
                  <a:solidFill>
                    <a:srgbClr val="FF0000"/>
                  </a:solidFill>
                </a:rPr>
                <a:t>in</a:t>
              </a:r>
              <a:r>
                <a:rPr lang="fr-FR" sz="1600" b="1" dirty="0" smtClean="0">
                  <a:solidFill>
                    <a:srgbClr val="FF0000"/>
                  </a:solidFill>
                </a:rPr>
                <a:t> = 8 x 10</a:t>
              </a:r>
              <a:r>
                <a:rPr lang="fr-FR" sz="1600" b="1" baseline="30000" dirty="0" smtClean="0">
                  <a:solidFill>
                    <a:srgbClr val="FF0000"/>
                  </a:solidFill>
                </a:rPr>
                <a:t>-11</a:t>
              </a:r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6275295" y="3329163"/>
            <a:ext cx="2014148" cy="584695"/>
            <a:chOff x="6275295" y="3329163"/>
            <a:chExt cx="2014148" cy="584695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7904940" y="3913858"/>
              <a:ext cx="254291" cy="0"/>
            </a:xfrm>
            <a:prstGeom prst="line">
              <a:avLst/>
            </a:prstGeom>
            <a:ln w="4445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6275295" y="3329163"/>
              <a:ext cx="2014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600" b="1" dirty="0" smtClean="0">
                  <a:solidFill>
                    <a:srgbClr val="0000FF"/>
                  </a:solidFill>
                </a:rPr>
                <a:t>Χ</a:t>
              </a:r>
              <a:r>
                <a:rPr lang="fr-FR" sz="1600" b="1" baseline="-25000" dirty="0" err="1" smtClean="0">
                  <a:solidFill>
                    <a:srgbClr val="0000FF"/>
                  </a:solidFill>
                </a:rPr>
                <a:t>phd</a:t>
              </a:r>
              <a:r>
                <a:rPr lang="fr-FR" sz="1600" b="1" dirty="0" smtClean="0">
                  <a:solidFill>
                    <a:srgbClr val="0000FF"/>
                  </a:solidFill>
                </a:rPr>
                <a:t> = 0.6 – 2.4 x 10</a:t>
              </a:r>
              <a:r>
                <a:rPr lang="fr-FR" sz="1600" b="1" baseline="30000" dirty="0" smtClean="0">
                  <a:solidFill>
                    <a:srgbClr val="0000FF"/>
                  </a:solidFill>
                </a:rPr>
                <a:t>-8</a:t>
              </a: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463177" y="4069978"/>
            <a:ext cx="2465293" cy="1569660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HDO/H</a:t>
            </a:r>
            <a:r>
              <a:rPr lang="fr-FR" sz="2400" baseline="-25000" dirty="0" smtClean="0">
                <a:solidFill>
                  <a:srgbClr val="0000FF"/>
                </a:solidFill>
              </a:rPr>
              <a:t>2</a:t>
            </a:r>
            <a:r>
              <a:rPr lang="fr-FR" sz="2400" dirty="0" smtClean="0">
                <a:solidFill>
                  <a:srgbClr val="0000FF"/>
                </a:solidFill>
              </a:rPr>
              <a:t>O ratio:</a:t>
            </a:r>
          </a:p>
          <a:p>
            <a:r>
              <a:rPr lang="fr-FR" sz="2400" dirty="0" err="1" smtClean="0">
                <a:solidFill>
                  <a:schemeClr val="bg1"/>
                </a:solidFill>
              </a:rPr>
              <a:t>Inner</a:t>
            </a:r>
            <a:r>
              <a:rPr lang="fr-FR" sz="2400" dirty="0" smtClean="0">
                <a:solidFill>
                  <a:schemeClr val="bg1"/>
                </a:solidFill>
              </a:rPr>
              <a:t>: 3.4 %</a:t>
            </a:r>
          </a:p>
          <a:p>
            <a:r>
              <a:rPr lang="fr-FR" sz="2400" dirty="0" err="1" smtClean="0">
                <a:solidFill>
                  <a:schemeClr val="bg1"/>
                </a:solidFill>
              </a:rPr>
              <a:t>Outer</a:t>
            </a:r>
            <a:r>
              <a:rPr lang="fr-FR" sz="2400" dirty="0" smtClean="0">
                <a:solidFill>
                  <a:schemeClr val="bg1"/>
                </a:solidFill>
              </a:rPr>
              <a:t>: 0.5 %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Abs layer: ~ </a:t>
            </a:r>
            <a:r>
              <a:rPr lang="fr-FR" sz="2400" dirty="0" smtClean="0">
                <a:solidFill>
                  <a:schemeClr val="bg1"/>
                </a:solidFill>
              </a:rPr>
              <a:t>4.8 % </a:t>
            </a:r>
            <a:endParaRPr lang="fr-FR" sz="2400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268111" y="5843533"/>
            <a:ext cx="2693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6600"/>
                </a:solidFill>
              </a:rPr>
              <a:t>Coutens</a:t>
            </a:r>
            <a:r>
              <a:rPr lang="fr-FR" dirty="0" smtClean="0">
                <a:solidFill>
                  <a:srgbClr val="FF6600"/>
                </a:solidFill>
              </a:rPr>
              <a:t> et al. 2012, </a:t>
            </a:r>
          </a:p>
          <a:p>
            <a:pPr algn="ctr"/>
            <a:r>
              <a:rPr lang="fr-FR" dirty="0" smtClean="0">
                <a:solidFill>
                  <a:srgbClr val="FF6600"/>
                </a:solidFill>
              </a:rPr>
              <a:t>A&amp;A, 539, 132</a:t>
            </a:r>
            <a:endParaRPr lang="fr-FR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56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9" descr="whole_bl2.gif"/>
          <p:cNvPicPr>
            <a:picLocks noChangeAspect="1"/>
          </p:cNvPicPr>
          <p:nvPr/>
        </p:nvPicPr>
        <p:blipFill>
          <a:blip r:embed="rId3" cstate="print"/>
          <a:srcRect t="60025"/>
          <a:stretch>
            <a:fillRect/>
          </a:stretch>
        </p:blipFill>
        <p:spPr>
          <a:xfrm rot="5400000">
            <a:off x="786981" y="2205715"/>
            <a:ext cx="5175642" cy="3575948"/>
          </a:xfrm>
          <a:prstGeom prst="rect">
            <a:avLst/>
          </a:prstGeom>
        </p:spPr>
      </p:pic>
      <p:cxnSp>
        <p:nvCxnSpPr>
          <p:cNvPr id="28" name="Connecteur droit 27"/>
          <p:cNvCxnSpPr>
            <a:cxnSpLocks noChangeShapeType="1"/>
          </p:cNvCxnSpPr>
          <p:nvPr/>
        </p:nvCxnSpPr>
        <p:spPr bwMode="auto">
          <a:xfrm rot="5400000" flipH="1" flipV="1">
            <a:off x="3095291" y="1799441"/>
            <a:ext cx="3356436" cy="2844594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29" name="Image 31" descr="ch3cn_whole3.pdf"/>
          <p:cNvPicPr>
            <a:picLocks noChangeAspect="1"/>
          </p:cNvPicPr>
          <p:nvPr/>
        </p:nvPicPr>
        <p:blipFill>
          <a:blip r:embed="rId4"/>
          <a:srcRect t="4492"/>
          <a:stretch>
            <a:fillRect/>
          </a:stretch>
        </p:blipFill>
        <p:spPr bwMode="auto">
          <a:xfrm>
            <a:off x="6195806" y="1543518"/>
            <a:ext cx="2297113" cy="2889250"/>
          </a:xfrm>
          <a:prstGeom prst="rect">
            <a:avLst/>
          </a:prstGeom>
          <a:solidFill>
            <a:schemeClr val="tx1"/>
          </a:solidFill>
          <a:ln w="9525">
            <a:solidFill>
              <a:srgbClr val="FF00FF"/>
            </a:solidFill>
            <a:miter lim="800000"/>
            <a:headEnd/>
            <a:tailEnd/>
          </a:ln>
        </p:spPr>
      </p:pic>
      <p:cxnSp>
        <p:nvCxnSpPr>
          <p:cNvPr id="30" name="Connecteur droit 29"/>
          <p:cNvCxnSpPr>
            <a:cxnSpLocks noChangeShapeType="1"/>
          </p:cNvCxnSpPr>
          <p:nvPr/>
        </p:nvCxnSpPr>
        <p:spPr bwMode="auto">
          <a:xfrm flipV="1">
            <a:off x="3606800" y="4432768"/>
            <a:ext cx="2589006" cy="937088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2" name="Ellipse 31"/>
          <p:cNvSpPr/>
          <p:nvPr/>
        </p:nvSpPr>
        <p:spPr bwMode="auto">
          <a:xfrm>
            <a:off x="3213815" y="4916451"/>
            <a:ext cx="508443" cy="469900"/>
          </a:xfrm>
          <a:prstGeom prst="ellipse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ZoneTexte 32"/>
          <p:cNvSpPr txBox="1"/>
          <p:nvPr/>
        </p:nvSpPr>
        <p:spPr>
          <a:xfrm rot="5400000">
            <a:off x="7412045" y="2651430"/>
            <a:ext cx="25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FF"/>
                </a:solidFill>
              </a:rPr>
              <a:t>PdB</a:t>
            </a:r>
            <a:r>
              <a:rPr lang="en-US" dirty="0" err="1">
                <a:solidFill>
                  <a:srgbClr val="FF00FF"/>
                </a:solidFill>
              </a:rPr>
              <a:t>I</a:t>
            </a:r>
            <a:r>
              <a:rPr lang="en-US" dirty="0" smtClean="0">
                <a:solidFill>
                  <a:srgbClr val="FF00FF"/>
                </a:solidFill>
              </a:rPr>
              <a:t> (</a:t>
            </a:r>
            <a:r>
              <a:rPr lang="en-US" dirty="0" err="1" smtClean="0">
                <a:solidFill>
                  <a:srgbClr val="FF00FF"/>
                </a:solidFill>
              </a:rPr>
              <a:t>Codella</a:t>
            </a:r>
            <a:r>
              <a:rPr lang="en-US" dirty="0" smtClean="0">
                <a:solidFill>
                  <a:srgbClr val="FF00FF"/>
                </a:solidFill>
              </a:rPr>
              <a:t> et al. 2009)</a:t>
            </a:r>
            <a:endParaRPr lang="en-US" dirty="0">
              <a:solidFill>
                <a:srgbClr val="FF00FF"/>
              </a:solidFill>
            </a:endParaRP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0" r="30792" b="12298"/>
          <a:stretch>
            <a:fillRect/>
          </a:stretch>
        </p:blipFill>
        <p:spPr bwMode="auto">
          <a:xfrm>
            <a:off x="212154" y="1429999"/>
            <a:ext cx="2544220" cy="4562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4161584" y="5623262"/>
            <a:ext cx="8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 2-1</a:t>
            </a:r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57200" y="2628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The </a:t>
            </a:r>
            <a:r>
              <a:rPr lang="fr-FR" dirty="0" err="1" smtClean="0"/>
              <a:t>outflow</a:t>
            </a:r>
            <a:r>
              <a:rPr lang="fr-FR" dirty="0" smtClean="0"/>
              <a:t> </a:t>
            </a:r>
            <a:r>
              <a:rPr lang="fr-FR" dirty="0" err="1" smtClean="0"/>
              <a:t>shock</a:t>
            </a:r>
            <a:r>
              <a:rPr lang="fr-FR" dirty="0" smtClean="0"/>
              <a:t> spot L1157-B1</a:t>
            </a:r>
            <a:endParaRPr lang="fr-FR" dirty="0"/>
          </a:p>
        </p:txBody>
      </p:sp>
      <p:sp>
        <p:nvSpPr>
          <p:cNvPr id="12" name="ZoneTexte 10"/>
          <p:cNvSpPr txBox="1">
            <a:spLocks noChangeArrowheads="1"/>
          </p:cNvSpPr>
          <p:nvPr/>
        </p:nvSpPr>
        <p:spPr bwMode="auto">
          <a:xfrm>
            <a:off x="5443315" y="4656804"/>
            <a:ext cx="3658827" cy="19389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fr-FR" sz="2400" dirty="0" err="1" smtClean="0">
                <a:solidFill>
                  <a:srgbClr val="FFFFFF"/>
                </a:solidFill>
                <a:latin typeface="Calibri" charset="0"/>
                <a:sym typeface="Wingdings"/>
              </a:rPr>
              <a:t>Dataset</a:t>
            </a:r>
            <a:r>
              <a:rPr lang="fr-FR" sz="2400" dirty="0" smtClean="0">
                <a:solidFill>
                  <a:srgbClr val="FFFFFF"/>
                </a:solidFill>
                <a:latin typeface="Calibri" charset="0"/>
                <a:sym typeface="Wingdings"/>
              </a:rPr>
              <a:t>:</a:t>
            </a:r>
            <a:endParaRPr lang="fr-FR" sz="2400" dirty="0">
              <a:solidFill>
                <a:srgbClr val="FFFFFF"/>
              </a:solidFill>
              <a:latin typeface="Calibri" charset="0"/>
              <a:sym typeface="Wingdings"/>
            </a:endParaRPr>
          </a:p>
          <a:p>
            <a:pPr defTabSz="457200" eaLnBrk="1" hangingPunct="1"/>
            <a:r>
              <a:rPr lang="fr-FR" sz="2400" dirty="0" smtClean="0">
                <a:solidFill>
                  <a:srgbClr val="FFFFFF"/>
                </a:solidFill>
                <a:latin typeface="Calibri" charset="0"/>
                <a:sym typeface="Wingdings"/>
              </a:rPr>
              <a:t>• </a:t>
            </a:r>
            <a:r>
              <a:rPr lang="en-US" sz="2400" dirty="0" smtClean="0">
                <a:solidFill>
                  <a:srgbClr val="FFFFFF"/>
                </a:solidFill>
                <a:latin typeface="Calibri" charset="0"/>
              </a:rPr>
              <a:t>CHESS HIFI spectrum </a:t>
            </a:r>
            <a:endParaRPr lang="en-US" sz="2400" dirty="0" smtClean="0">
              <a:solidFill>
                <a:srgbClr val="FFFFFF"/>
              </a:solidFill>
              <a:latin typeface="Calibri" charset="0"/>
            </a:endParaRPr>
          </a:p>
          <a:p>
            <a:pPr defTabSz="457200" eaLnBrk="1" hangingPunct="1"/>
            <a:r>
              <a:rPr lang="en-US" sz="2400" dirty="0" smtClean="0">
                <a:solidFill>
                  <a:srgbClr val="FFFFFF"/>
                </a:solidFill>
                <a:latin typeface="Calibri" charset="0"/>
              </a:rPr>
              <a:t>(</a:t>
            </a:r>
            <a:r>
              <a:rPr lang="en-US" sz="2400" dirty="0" smtClean="0">
                <a:solidFill>
                  <a:srgbClr val="FFFFFF"/>
                </a:solidFill>
                <a:latin typeface="Calibri" charset="0"/>
              </a:rPr>
              <a:t>480-1900 GHz)</a:t>
            </a:r>
          </a:p>
          <a:p>
            <a:pPr defTabSz="457200" eaLnBrk="1" hangingPunct="1"/>
            <a:r>
              <a:rPr lang="fr-FR" sz="2400" dirty="0" smtClean="0">
                <a:solidFill>
                  <a:srgbClr val="FFFFFF"/>
                </a:solidFill>
                <a:latin typeface="Calibri" charset="0"/>
                <a:sym typeface="Wingdings"/>
              </a:rPr>
              <a:t>• </a:t>
            </a:r>
            <a:r>
              <a:rPr lang="en-US" sz="2400" dirty="0" smtClean="0">
                <a:solidFill>
                  <a:srgbClr val="FFFFFF"/>
                </a:solidFill>
                <a:latin typeface="Calibri" charset="0"/>
              </a:rPr>
              <a:t>IRAM </a:t>
            </a:r>
            <a:r>
              <a:rPr lang="en-US" sz="2400" dirty="0" smtClean="0">
                <a:solidFill>
                  <a:srgbClr val="FFFFFF"/>
                </a:solidFill>
                <a:latin typeface="Calibri" charset="0"/>
              </a:rPr>
              <a:t>spectral </a:t>
            </a:r>
            <a:r>
              <a:rPr lang="en-US" sz="2400" dirty="0" smtClean="0">
                <a:solidFill>
                  <a:srgbClr val="FFFFFF"/>
                </a:solidFill>
                <a:latin typeface="Calibri" charset="0"/>
              </a:rPr>
              <a:t>surveys </a:t>
            </a:r>
          </a:p>
          <a:p>
            <a:pPr defTabSz="457200" eaLnBrk="1" hangingPunct="1"/>
            <a:r>
              <a:rPr lang="en-US" sz="2400" dirty="0" smtClean="0">
                <a:solidFill>
                  <a:srgbClr val="FFFFFF"/>
                </a:solidFill>
                <a:latin typeface="Calibri" charset="0"/>
              </a:rPr>
              <a:t>(</a:t>
            </a:r>
            <a:r>
              <a:rPr lang="en-US" sz="2400" dirty="0" smtClean="0">
                <a:solidFill>
                  <a:srgbClr val="FFFFFF"/>
                </a:solidFill>
                <a:latin typeface="Calibri" charset="0"/>
              </a:rPr>
              <a:t>3-0.8 mm)</a:t>
            </a:r>
            <a:endParaRPr lang="en-US" sz="1800" dirty="0" smtClean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139362" y="6101041"/>
            <a:ext cx="16711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457200" eaLnBrk="1" hangingPunct="1"/>
            <a:r>
              <a:rPr lang="en-US" sz="2400" dirty="0">
                <a:solidFill>
                  <a:srgbClr val="FFFFFF"/>
                </a:solidFill>
                <a:latin typeface="Calibri" charset="0"/>
                <a:sym typeface="Wingdings"/>
              </a:rPr>
              <a:t>d</a:t>
            </a:r>
            <a:r>
              <a:rPr lang="en-US" sz="2400" dirty="0" smtClean="0">
                <a:solidFill>
                  <a:srgbClr val="FFFFFF"/>
                </a:solidFill>
                <a:latin typeface="Calibri" charset="0"/>
                <a:sym typeface="Wingdings"/>
              </a:rPr>
              <a:t> = </a:t>
            </a:r>
            <a:r>
              <a:rPr lang="en-US" sz="2400" dirty="0" smtClean="0">
                <a:solidFill>
                  <a:srgbClr val="FFFFFF"/>
                </a:solidFill>
                <a:latin typeface="Calibri" charset="0"/>
                <a:sym typeface="Wingdings"/>
              </a:rPr>
              <a:t>250 </a:t>
            </a:r>
            <a:r>
              <a:rPr lang="en-US" sz="2400" dirty="0" smtClean="0">
                <a:solidFill>
                  <a:srgbClr val="FFFFFF"/>
                </a:solidFill>
                <a:latin typeface="Calibri" charset="0"/>
                <a:sym typeface="Wingdings"/>
              </a:rPr>
              <a:t>pc</a:t>
            </a:r>
          </a:p>
        </p:txBody>
      </p:sp>
    </p:spTree>
    <p:extLst>
      <p:ext uri="{BB962C8B-B14F-4D97-AF65-F5344CB8AC3E}">
        <p14:creationId xmlns:p14="http://schemas.microsoft.com/office/powerpoint/2010/main" val="3222329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57200" y="2628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The </a:t>
            </a:r>
            <a:r>
              <a:rPr lang="fr-FR" dirty="0" err="1" smtClean="0"/>
              <a:t>outflow</a:t>
            </a:r>
            <a:r>
              <a:rPr lang="fr-FR" dirty="0" smtClean="0"/>
              <a:t> </a:t>
            </a:r>
            <a:r>
              <a:rPr lang="fr-FR" dirty="0" err="1" smtClean="0"/>
              <a:t>shock</a:t>
            </a:r>
            <a:r>
              <a:rPr lang="fr-FR" dirty="0" smtClean="0"/>
              <a:t> spot L1157-B1</a:t>
            </a:r>
            <a:endParaRPr lang="fr-FR" dirty="0"/>
          </a:p>
        </p:txBody>
      </p:sp>
      <p:pic>
        <p:nvPicPr>
          <p:cNvPr id="2" name="Image 1" descr="codella_lin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4668"/>
            <a:ext cx="5678841" cy="47413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2444" y="2949222"/>
            <a:ext cx="1312334" cy="129822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234818" y="1545317"/>
            <a:ext cx="285273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FF00"/>
                </a:solidFill>
              </a:rPr>
              <a:t>HIFI:</a:t>
            </a:r>
          </a:p>
          <a:p>
            <a:r>
              <a:rPr lang="fr-FR" sz="2400" dirty="0" smtClean="0"/>
              <a:t>HDO(1</a:t>
            </a:r>
            <a:r>
              <a:rPr lang="fr-FR" sz="2400" baseline="-25000" dirty="0" smtClean="0"/>
              <a:t>11</a:t>
            </a:r>
            <a:r>
              <a:rPr lang="fr-FR" sz="2400" dirty="0" smtClean="0"/>
              <a:t>-1</a:t>
            </a:r>
            <a:r>
              <a:rPr lang="fr-FR" sz="2400" baseline="-25000" dirty="0" smtClean="0"/>
              <a:t>01</a:t>
            </a:r>
            <a:r>
              <a:rPr lang="fr-FR" sz="2400" dirty="0" smtClean="0"/>
              <a:t>) line</a:t>
            </a:r>
            <a:endParaRPr lang="fr-FR" sz="2400" dirty="0" smtClean="0"/>
          </a:p>
          <a:p>
            <a:r>
              <a:rPr lang="fr-FR" sz="2400" dirty="0"/>
              <a:t>p</a:t>
            </a:r>
            <a:r>
              <a:rPr lang="fr-FR" sz="2400" dirty="0" smtClean="0"/>
              <a:t>-H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O(2</a:t>
            </a:r>
            <a:r>
              <a:rPr lang="fr-FR" sz="2400" baseline="-25000" dirty="0" smtClean="0"/>
              <a:t>02</a:t>
            </a:r>
            <a:r>
              <a:rPr lang="fr-FR" sz="2400" dirty="0" smtClean="0"/>
              <a:t>-1</a:t>
            </a:r>
            <a:r>
              <a:rPr lang="fr-FR" sz="2400" baseline="-25000" dirty="0" smtClean="0"/>
              <a:t>11</a:t>
            </a:r>
            <a:r>
              <a:rPr lang="fr-FR" sz="2400" dirty="0" smtClean="0"/>
              <a:t>) line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6234818" y="5259819"/>
            <a:ext cx="2465293" cy="830997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HDO/H</a:t>
            </a:r>
            <a:r>
              <a:rPr lang="fr-FR" sz="2400" baseline="-25000" dirty="0" smtClean="0">
                <a:solidFill>
                  <a:srgbClr val="0000FF"/>
                </a:solidFill>
              </a:rPr>
              <a:t>2</a:t>
            </a:r>
            <a:r>
              <a:rPr lang="fr-FR" sz="2400" dirty="0" smtClean="0">
                <a:solidFill>
                  <a:srgbClr val="0000FF"/>
                </a:solidFill>
              </a:rPr>
              <a:t>O ratio: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0.04 – 0.2 %</a:t>
            </a:r>
            <a:endParaRPr lang="fr-FR" sz="24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6234818" y="3107944"/>
            <a:ext cx="2852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Column</a:t>
            </a:r>
            <a:r>
              <a:rPr lang="fr-FR" sz="2400" dirty="0" smtClean="0"/>
              <a:t> </a:t>
            </a:r>
            <a:r>
              <a:rPr lang="fr-FR" sz="2400" dirty="0" err="1" smtClean="0"/>
              <a:t>densities</a:t>
            </a:r>
            <a:r>
              <a:rPr lang="fr-FR" sz="2400" dirty="0" smtClean="0"/>
              <a:t> </a:t>
            </a:r>
            <a:r>
              <a:rPr lang="fr-FR" sz="2400" dirty="0" err="1" smtClean="0"/>
              <a:t>derived</a:t>
            </a:r>
            <a:r>
              <a:rPr lang="fr-FR" sz="2400" dirty="0" smtClean="0"/>
              <a:t> </a:t>
            </a:r>
            <a:r>
              <a:rPr lang="fr-FR" sz="2400" dirty="0" err="1" smtClean="0"/>
              <a:t>using</a:t>
            </a:r>
            <a:r>
              <a:rPr lang="fr-FR" sz="2400" dirty="0" smtClean="0"/>
              <a:t> </a:t>
            </a:r>
            <a:r>
              <a:rPr lang="fr-FR" sz="2400" dirty="0">
                <a:solidFill>
                  <a:srgbClr val="FFFF00"/>
                </a:solidFill>
              </a:rPr>
              <a:t>LVG </a:t>
            </a:r>
            <a:r>
              <a:rPr lang="fr-FR" sz="2400" dirty="0" smtClean="0">
                <a:solidFill>
                  <a:srgbClr val="FFFF00"/>
                </a:solidFill>
              </a:rPr>
              <a:t>code</a:t>
            </a:r>
            <a:r>
              <a:rPr lang="fr-FR" sz="2400" dirty="0" smtClean="0"/>
              <a:t> (</a:t>
            </a:r>
            <a:r>
              <a:rPr lang="fr-FR" sz="2400" dirty="0" err="1" smtClean="0"/>
              <a:t>Ceccarelli</a:t>
            </a:r>
            <a:r>
              <a:rPr lang="fr-FR" sz="2400" dirty="0" smtClean="0"/>
              <a:t> et al. 2003)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457200" y="6096000"/>
            <a:ext cx="5678841" cy="36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6600"/>
                </a:solidFill>
              </a:rPr>
              <a:t>Codella</a:t>
            </a:r>
            <a:r>
              <a:rPr lang="fr-FR" dirty="0" smtClean="0">
                <a:solidFill>
                  <a:srgbClr val="FF6600"/>
                </a:solidFill>
              </a:rPr>
              <a:t> et al. 2012, </a:t>
            </a:r>
            <a:r>
              <a:rPr lang="fr-FR" dirty="0" err="1" smtClean="0">
                <a:solidFill>
                  <a:srgbClr val="FF6600"/>
                </a:solidFill>
              </a:rPr>
              <a:t>ApJL</a:t>
            </a:r>
            <a:r>
              <a:rPr lang="fr-FR" dirty="0" smtClean="0">
                <a:solidFill>
                  <a:srgbClr val="FF6600"/>
                </a:solidFill>
              </a:rPr>
              <a:t>, 757, L9</a:t>
            </a:r>
            <a:endParaRPr lang="fr-FR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0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457200" y="2628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two</a:t>
            </a:r>
            <a:r>
              <a:rPr lang="fr-FR" dirty="0" smtClean="0"/>
              <a:t> sources</a:t>
            </a:r>
            <a:endParaRPr lang="fr-FR" dirty="0"/>
          </a:p>
        </p:txBody>
      </p:sp>
      <p:pic>
        <p:nvPicPr>
          <p:cNvPr id="4" name="Image 3" descr="codella_mode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38" y="1307089"/>
            <a:ext cx="6741652" cy="398106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626397" y="5811919"/>
            <a:ext cx="4088764" cy="830997"/>
          </a:xfrm>
          <a:prstGeom prst="rect">
            <a:avLst/>
          </a:prstGeom>
          <a:solidFill>
            <a:srgbClr val="FFFFFF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IRAS 16293-2422</a:t>
            </a:r>
            <a:r>
              <a:rPr lang="fr-FR" sz="2400" dirty="0" smtClean="0">
                <a:solidFill>
                  <a:srgbClr val="0000FF"/>
                </a:solidFill>
              </a:rPr>
              <a:t>: </a:t>
            </a:r>
            <a:r>
              <a:rPr lang="fr-FR" sz="2400" dirty="0" smtClean="0">
                <a:solidFill>
                  <a:schemeClr val="bg1"/>
                </a:solidFill>
              </a:rPr>
              <a:t>0.5 - 5 %</a:t>
            </a:r>
          </a:p>
          <a:p>
            <a:r>
              <a:rPr lang="fr-FR" sz="2400" dirty="0" smtClean="0">
                <a:solidFill>
                  <a:srgbClr val="FF0000"/>
                </a:solidFill>
              </a:rPr>
              <a:t>L1157 - B1: </a:t>
            </a:r>
            <a:r>
              <a:rPr lang="fr-FR" sz="2400" dirty="0" smtClean="0">
                <a:solidFill>
                  <a:schemeClr val="bg1"/>
                </a:solidFill>
              </a:rPr>
              <a:t>0.04 – 0.2 %</a:t>
            </a:r>
            <a:r>
              <a:rPr lang="fr-FR" sz="2400" dirty="0" smtClean="0"/>
              <a:t>%</a:t>
            </a:r>
            <a:endParaRPr lang="fr-FR" sz="2400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1910644" y="5288151"/>
            <a:ext cx="5678841" cy="366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6600"/>
                </a:solidFill>
              </a:rPr>
              <a:t>Codella</a:t>
            </a:r>
            <a:r>
              <a:rPr lang="fr-FR" dirty="0" smtClean="0">
                <a:solidFill>
                  <a:srgbClr val="FF6600"/>
                </a:solidFill>
              </a:rPr>
              <a:t> et al. 2012, </a:t>
            </a:r>
            <a:r>
              <a:rPr lang="fr-FR" dirty="0" err="1" smtClean="0">
                <a:solidFill>
                  <a:srgbClr val="FF6600"/>
                </a:solidFill>
              </a:rPr>
              <a:t>ApJL</a:t>
            </a:r>
            <a:r>
              <a:rPr lang="fr-FR" dirty="0" smtClean="0">
                <a:solidFill>
                  <a:srgbClr val="FF6600"/>
                </a:solidFill>
              </a:rPr>
              <a:t>, 757, L9</a:t>
            </a: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4953001" y="1905000"/>
            <a:ext cx="677333" cy="2765778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049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Noir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Noir .thmx</Template>
  <TotalTime>465</TotalTime>
  <Words>542</Words>
  <Application>Microsoft Macintosh PowerPoint</Application>
  <PresentationFormat>Présentation à l'écran (4:3)</PresentationFormat>
  <Paragraphs>84</Paragraphs>
  <Slides>10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Noir</vt:lpstr>
      <vt:lpstr>Présentation PowerPoint</vt:lpstr>
      <vt:lpstr>CHESS overview: Band 1b</vt:lpstr>
      <vt:lpstr>CHESS &amp; HDO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IPAG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Ana Lopez Sepulcre</dc:creator>
  <cp:lastModifiedBy>Ana Lopez Sepulcre</cp:lastModifiedBy>
  <cp:revision>72</cp:revision>
  <dcterms:created xsi:type="dcterms:W3CDTF">2013-01-11T15:01:11Z</dcterms:created>
  <dcterms:modified xsi:type="dcterms:W3CDTF">2013-01-14T20:38:47Z</dcterms:modified>
</cp:coreProperties>
</file>