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39" r:id="rId2"/>
    <p:sldId id="330" r:id="rId3"/>
    <p:sldId id="337" r:id="rId4"/>
    <p:sldId id="281" r:id="rId5"/>
    <p:sldId id="340" r:id="rId6"/>
    <p:sldId id="341" r:id="rId7"/>
    <p:sldId id="304" r:id="rId8"/>
    <p:sldId id="342" r:id="rId9"/>
    <p:sldId id="307" r:id="rId10"/>
    <p:sldId id="284" r:id="rId11"/>
    <p:sldId id="350" r:id="rId12"/>
    <p:sldId id="285" r:id="rId13"/>
    <p:sldId id="345" r:id="rId14"/>
    <p:sldId id="310" r:id="rId15"/>
    <p:sldId id="324" r:id="rId16"/>
    <p:sldId id="346" r:id="rId17"/>
    <p:sldId id="347" r:id="rId18"/>
    <p:sldId id="349" r:id="rId19"/>
    <p:sldId id="335" r:id="rId20"/>
    <p:sldId id="344" r:id="rId21"/>
    <p:sldId id="322" r:id="rId22"/>
    <p:sldId id="348" r:id="rId23"/>
    <p:sldId id="333" r:id="rId24"/>
    <p:sldId id="292" r:id="rId25"/>
    <p:sldId id="312" r:id="rId26"/>
    <p:sldId id="293" r:id="rId27"/>
    <p:sldId id="294" r:id="rId28"/>
    <p:sldId id="295" r:id="rId29"/>
    <p:sldId id="327" r:id="rId30"/>
    <p:sldId id="321" r:id="rId31"/>
    <p:sldId id="313" r:id="rId32"/>
    <p:sldId id="301" r:id="rId33"/>
    <p:sldId id="323" r:id="rId34"/>
    <p:sldId id="32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6722"/>
    <a:srgbClr val="010502"/>
    <a:srgbClr val="2F8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4" autoAdjust="0"/>
  </p:normalViewPr>
  <p:slideViewPr>
    <p:cSldViewPr snapToObjects="1">
      <p:cViewPr varScale="1">
        <p:scale>
          <a:sx n="94" d="100"/>
          <a:sy n="94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DAB94-F1E7-0746-9C36-6B4F5BCB608B}" type="datetimeFigureOut">
              <a:rPr lang="en-US"/>
              <a:pPr/>
              <a:t>1/14/13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6C97A-3102-AB4C-944D-E7BE62DB964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23592-9D53-934F-9F31-B55E682C1E0E}" type="datetimeFigureOut">
              <a:rPr lang="en-US"/>
              <a:pPr/>
              <a:t>1/14/13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0C44-6E0F-0C44-8249-1A7BBA80093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6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L-H reaction: Langmuir-Hinshelwood</a:t>
            </a:r>
            <a:r>
              <a:rPr lang="en-US" baseline="0"/>
              <a:t> process -&gt; 2 particles collide to form a new molecule, common mechanism</a:t>
            </a:r>
          </a:p>
          <a:p>
            <a:r>
              <a:rPr lang="en-US" baseline="0"/>
              <a:t>Desorption: thermal, CR induced, photolysis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Deuterium chemistry</a:t>
            </a:r>
            <a:r>
              <a:rPr lang="en-US" baseline="0"/>
              <a:t> on</a:t>
            </a:r>
            <a:r>
              <a:rPr lang="en-US"/>
              <a:t> H, H+, H2, H3+, HCO+, N2H+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E_a</a:t>
            </a:r>
            <a:r>
              <a:rPr lang="fr-FR" dirty="0" smtClean="0"/>
              <a:t>(CO) = </a:t>
            </a:r>
            <a:r>
              <a:rPr lang="fr-FR" dirty="0" err="1" smtClean="0"/>
              <a:t>acivation</a:t>
            </a:r>
            <a:r>
              <a:rPr lang="fr-FR" dirty="0" smtClean="0"/>
              <a:t> </a:t>
            </a:r>
            <a:r>
              <a:rPr lang="fr-FR" dirty="0" err="1" smtClean="0"/>
              <a:t>barrier</a:t>
            </a:r>
            <a:r>
              <a:rPr lang="fr-FR" dirty="0" smtClean="0"/>
              <a:t> of the CO </a:t>
            </a:r>
            <a:r>
              <a:rPr lang="fr-FR" dirty="0" err="1" smtClean="0"/>
              <a:t>reactions</a:t>
            </a:r>
            <a:r>
              <a:rPr lang="fr-FR" dirty="0" smtClean="0"/>
              <a:t> (</a:t>
            </a:r>
            <a:r>
              <a:rPr lang="fr-FR" dirty="0" err="1" smtClean="0"/>
              <a:t>hydrogenation</a:t>
            </a:r>
            <a:r>
              <a:rPr lang="fr-FR" baseline="0" dirty="0" smtClean="0"/>
              <a:t> in 1st </a:t>
            </a:r>
            <a:r>
              <a:rPr lang="fr-FR" baseline="0" dirty="0" err="1" smtClean="0"/>
              <a:t>paper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X(O) = </a:t>
            </a:r>
            <a:r>
              <a:rPr lang="fr-FR" dirty="0" err="1" smtClean="0"/>
              <a:t>atomic</a:t>
            </a:r>
            <a:r>
              <a:rPr lang="fr-FR" dirty="0" smtClean="0"/>
              <a:t> </a:t>
            </a:r>
            <a:r>
              <a:rPr lang="fr-FR" dirty="0" err="1" smtClean="0"/>
              <a:t>oxygen</a:t>
            </a:r>
            <a:r>
              <a:rPr lang="fr-FR" dirty="0" smtClean="0"/>
              <a:t> </a:t>
            </a:r>
            <a:r>
              <a:rPr lang="fr-FR" dirty="0" err="1" smtClean="0"/>
              <a:t>abundance</a:t>
            </a:r>
            <a:r>
              <a:rPr lang="fr-FR" dirty="0" smtClean="0"/>
              <a:t> (</a:t>
            </a:r>
            <a:r>
              <a:rPr lang="fr-FR" dirty="0" err="1" smtClean="0"/>
              <a:t>uncertain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A_d</a:t>
            </a:r>
            <a:r>
              <a:rPr lang="fr-FR" dirty="0" smtClean="0"/>
              <a:t> = grain sizes</a:t>
            </a:r>
          </a:p>
          <a:p>
            <a:r>
              <a:rPr lang="fr-FR" dirty="0" err="1" smtClean="0"/>
              <a:t>F_por</a:t>
            </a:r>
            <a:r>
              <a:rPr lang="fr-FR" dirty="0" smtClean="0"/>
              <a:t> = </a:t>
            </a:r>
            <a:r>
              <a:rPr lang="fr-FR" dirty="0" err="1" smtClean="0"/>
              <a:t>porosity</a:t>
            </a:r>
            <a:r>
              <a:rPr lang="fr-FR" dirty="0" smtClean="0"/>
              <a:t>,</a:t>
            </a:r>
            <a:r>
              <a:rPr lang="fr-FR" baseline="0" dirty="0" smtClean="0"/>
              <a:t> i.e. fraction of surface </a:t>
            </a:r>
            <a:r>
              <a:rPr lang="fr-FR" baseline="0" dirty="0" err="1" smtClean="0"/>
              <a:t>covered</a:t>
            </a:r>
            <a:r>
              <a:rPr lang="fr-FR" baseline="0" dirty="0" smtClean="0"/>
              <a:t> by pores; no adsorption/</a:t>
            </a:r>
            <a:r>
              <a:rPr lang="fr-FR" baseline="0" dirty="0" err="1" smtClean="0"/>
              <a:t>desorption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filled</a:t>
            </a:r>
            <a:r>
              <a:rPr lang="fr-FR" baseline="0" dirty="0" smtClean="0"/>
              <a:t> by diffusion on surface: </a:t>
            </a:r>
            <a:r>
              <a:rPr lang="fr-FR" baseline="0" dirty="0" err="1" smtClean="0"/>
              <a:t>found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</a:t>
            </a:r>
            <a:r>
              <a:rPr lang="fr-FR" baseline="0" dirty="0" smtClean="0"/>
              <a:t> impact on </a:t>
            </a:r>
            <a:r>
              <a:rPr lang="fr-FR" baseline="0" dirty="0" err="1" smtClean="0"/>
              <a:t>chemical</a:t>
            </a:r>
            <a:r>
              <a:rPr lang="fr-FR" baseline="0" dirty="0" smtClean="0"/>
              <a:t> composition</a:t>
            </a:r>
          </a:p>
          <a:p>
            <a:r>
              <a:rPr lang="fr-FR" baseline="0" dirty="0" err="1" smtClean="0"/>
              <a:t>d_s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monolayer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thickness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found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</a:t>
            </a:r>
            <a:r>
              <a:rPr lang="fr-FR" baseline="0" dirty="0" smtClean="0"/>
              <a:t> impact on </a:t>
            </a:r>
            <a:r>
              <a:rPr lang="fr-FR" baseline="0" dirty="0" err="1" smtClean="0"/>
              <a:t>chemical</a:t>
            </a:r>
            <a:r>
              <a:rPr lang="fr-FR" baseline="0" dirty="0" smtClean="0"/>
              <a:t> composition</a:t>
            </a:r>
          </a:p>
          <a:p>
            <a:r>
              <a:rPr lang="fr-FR" dirty="0" err="1" smtClean="0"/>
              <a:t>E_d</a:t>
            </a:r>
            <a:r>
              <a:rPr lang="fr-FR" dirty="0" smtClean="0"/>
              <a:t>/</a:t>
            </a:r>
            <a:r>
              <a:rPr lang="fr-FR" dirty="0" err="1" smtClean="0"/>
              <a:t>E_b</a:t>
            </a:r>
            <a:r>
              <a:rPr lang="fr-FR" dirty="0" smtClean="0"/>
              <a:t> = </a:t>
            </a:r>
            <a:r>
              <a:rPr lang="fr-FR" dirty="0" err="1" smtClean="0"/>
              <a:t>Barrier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diffusion vs </a:t>
            </a:r>
            <a:r>
              <a:rPr lang="fr-FR" baseline="0" dirty="0" err="1" smtClean="0"/>
              <a:t>binding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against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desorption</a:t>
            </a:r>
            <a:r>
              <a:rPr lang="fr-FR" baseline="0" dirty="0" smtClean="0"/>
              <a:t>); range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experiments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18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translucent: </a:t>
            </a:r>
            <a:r>
              <a:rPr lang="en-US" b="1">
                <a:solidFill>
                  <a:srgbClr val="254061"/>
                </a:solidFill>
              </a:rPr>
              <a:t>(</a:t>
            </a:r>
            <a:r>
              <a:rPr lang="en-US" sz="1200">
                <a:solidFill>
                  <a:srgbClr val="254061"/>
                </a:solidFill>
              </a:rPr>
              <a:t>n</a:t>
            </a:r>
            <a:r>
              <a:rPr lang="en-US" sz="1200" baseline="-25000">
                <a:solidFill>
                  <a:srgbClr val="254061"/>
                </a:solidFill>
              </a:rPr>
              <a:t>H</a:t>
            </a:r>
            <a:r>
              <a:rPr lang="en-US" sz="1200">
                <a:solidFill>
                  <a:srgbClr val="254061"/>
                </a:solidFill>
              </a:rPr>
              <a:t> = 10</a:t>
            </a:r>
            <a:r>
              <a:rPr lang="en-US" sz="1200" baseline="30000">
                <a:solidFill>
                  <a:srgbClr val="254061"/>
                </a:solidFill>
              </a:rPr>
              <a:t>4</a:t>
            </a:r>
            <a:r>
              <a:rPr lang="en-US" sz="1200">
                <a:solidFill>
                  <a:srgbClr val="254061"/>
                </a:solidFill>
              </a:rPr>
              <a:t> cm</a:t>
            </a:r>
            <a:r>
              <a:rPr lang="en-US" sz="1200" baseline="30000">
                <a:solidFill>
                  <a:srgbClr val="254061"/>
                </a:solidFill>
              </a:rPr>
              <a:t>-3</a:t>
            </a:r>
            <a:r>
              <a:rPr lang="en-US" sz="1200">
                <a:solidFill>
                  <a:srgbClr val="254061"/>
                </a:solidFill>
              </a:rPr>
              <a:t>, T = 15 K, A</a:t>
            </a:r>
            <a:r>
              <a:rPr lang="en-US" sz="1200" baseline="-25000">
                <a:solidFill>
                  <a:srgbClr val="254061"/>
                </a:solidFill>
              </a:rPr>
              <a:t>v</a:t>
            </a:r>
            <a:r>
              <a:rPr lang="en-US" sz="1200">
                <a:solidFill>
                  <a:srgbClr val="254061"/>
                </a:solidFill>
              </a:rPr>
              <a:t> = 2 mag)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dense core: </a:t>
            </a:r>
            <a:r>
              <a:rPr lang="en-US">
                <a:solidFill>
                  <a:srgbClr val="254061"/>
                </a:solidFill>
              </a:rPr>
              <a:t>n</a:t>
            </a:r>
            <a:r>
              <a:rPr lang="en-US" baseline="-25000">
                <a:solidFill>
                  <a:srgbClr val="254061"/>
                </a:solidFill>
              </a:rPr>
              <a:t>H</a:t>
            </a:r>
            <a:r>
              <a:rPr lang="en-US">
                <a:solidFill>
                  <a:srgbClr val="254061"/>
                </a:solidFill>
              </a:rPr>
              <a:t> = 10</a:t>
            </a:r>
            <a:r>
              <a:rPr lang="en-US" baseline="30000">
                <a:solidFill>
                  <a:srgbClr val="254061"/>
                </a:solidFill>
              </a:rPr>
              <a:t>5</a:t>
            </a:r>
            <a:r>
              <a:rPr lang="en-US">
                <a:solidFill>
                  <a:srgbClr val="254061"/>
                </a:solidFill>
              </a:rPr>
              <a:t> cm</a:t>
            </a:r>
            <a:r>
              <a:rPr lang="en-US" baseline="30000">
                <a:solidFill>
                  <a:srgbClr val="254061"/>
                </a:solidFill>
              </a:rPr>
              <a:t>-3</a:t>
            </a:r>
            <a:r>
              <a:rPr lang="en-US">
                <a:solidFill>
                  <a:srgbClr val="254061"/>
                </a:solidFill>
              </a:rPr>
              <a:t>, T = 10 K, A</a:t>
            </a:r>
            <a:r>
              <a:rPr lang="en-US" baseline="-25000">
                <a:solidFill>
                  <a:srgbClr val="254061"/>
                </a:solidFill>
              </a:rPr>
              <a:t>v</a:t>
            </a:r>
            <a:r>
              <a:rPr lang="en-US">
                <a:solidFill>
                  <a:srgbClr val="254061"/>
                </a:solidFill>
              </a:rPr>
              <a:t> = 10 mag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translucent: </a:t>
            </a:r>
            <a:r>
              <a:rPr lang="en-US" b="1">
                <a:solidFill>
                  <a:srgbClr val="254061"/>
                </a:solidFill>
              </a:rPr>
              <a:t>(</a:t>
            </a:r>
            <a:r>
              <a:rPr lang="en-US" sz="1200">
                <a:solidFill>
                  <a:srgbClr val="254061"/>
                </a:solidFill>
              </a:rPr>
              <a:t>n</a:t>
            </a:r>
            <a:r>
              <a:rPr lang="en-US" sz="1200" baseline="-25000">
                <a:solidFill>
                  <a:srgbClr val="254061"/>
                </a:solidFill>
              </a:rPr>
              <a:t>H</a:t>
            </a:r>
            <a:r>
              <a:rPr lang="en-US" sz="1200">
                <a:solidFill>
                  <a:srgbClr val="254061"/>
                </a:solidFill>
              </a:rPr>
              <a:t> = 10</a:t>
            </a:r>
            <a:r>
              <a:rPr lang="en-US" sz="1200" baseline="30000">
                <a:solidFill>
                  <a:srgbClr val="254061"/>
                </a:solidFill>
              </a:rPr>
              <a:t>4</a:t>
            </a:r>
            <a:r>
              <a:rPr lang="en-US" sz="1200">
                <a:solidFill>
                  <a:srgbClr val="254061"/>
                </a:solidFill>
              </a:rPr>
              <a:t> cm</a:t>
            </a:r>
            <a:r>
              <a:rPr lang="en-US" sz="1200" baseline="30000">
                <a:solidFill>
                  <a:srgbClr val="254061"/>
                </a:solidFill>
              </a:rPr>
              <a:t>-3</a:t>
            </a:r>
            <a:r>
              <a:rPr lang="en-US" sz="1200">
                <a:solidFill>
                  <a:srgbClr val="254061"/>
                </a:solidFill>
              </a:rPr>
              <a:t>, T = 15 K, A</a:t>
            </a:r>
            <a:r>
              <a:rPr lang="en-US" sz="1200" baseline="-25000">
                <a:solidFill>
                  <a:srgbClr val="254061"/>
                </a:solidFill>
              </a:rPr>
              <a:t>v</a:t>
            </a:r>
            <a:r>
              <a:rPr lang="en-US" sz="1200">
                <a:solidFill>
                  <a:srgbClr val="254061"/>
                </a:solidFill>
              </a:rPr>
              <a:t> = 2 mag)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dense core: </a:t>
            </a:r>
            <a:r>
              <a:rPr lang="en-US">
                <a:solidFill>
                  <a:srgbClr val="254061"/>
                </a:solidFill>
              </a:rPr>
              <a:t>n</a:t>
            </a:r>
            <a:r>
              <a:rPr lang="en-US" baseline="-25000">
                <a:solidFill>
                  <a:srgbClr val="254061"/>
                </a:solidFill>
              </a:rPr>
              <a:t>H</a:t>
            </a:r>
            <a:r>
              <a:rPr lang="en-US">
                <a:solidFill>
                  <a:srgbClr val="254061"/>
                </a:solidFill>
              </a:rPr>
              <a:t> = 10</a:t>
            </a:r>
            <a:r>
              <a:rPr lang="en-US" baseline="30000">
                <a:solidFill>
                  <a:srgbClr val="254061"/>
                </a:solidFill>
              </a:rPr>
              <a:t>5</a:t>
            </a:r>
            <a:r>
              <a:rPr lang="en-US">
                <a:solidFill>
                  <a:srgbClr val="254061"/>
                </a:solidFill>
              </a:rPr>
              <a:t> cm</a:t>
            </a:r>
            <a:r>
              <a:rPr lang="en-US" baseline="30000">
                <a:solidFill>
                  <a:srgbClr val="254061"/>
                </a:solidFill>
              </a:rPr>
              <a:t>-3</a:t>
            </a:r>
            <a:r>
              <a:rPr lang="en-US">
                <a:solidFill>
                  <a:srgbClr val="254061"/>
                </a:solidFill>
              </a:rPr>
              <a:t>, T = 10 K, A</a:t>
            </a:r>
            <a:r>
              <a:rPr lang="en-US" baseline="-25000">
                <a:solidFill>
                  <a:srgbClr val="254061"/>
                </a:solidFill>
              </a:rPr>
              <a:t>v</a:t>
            </a:r>
            <a:r>
              <a:rPr lang="en-US">
                <a:solidFill>
                  <a:srgbClr val="254061"/>
                </a:solidFill>
              </a:rPr>
              <a:t> = 10 mag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WHEN THEY ARE FORMED: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fewer</a:t>
            </a:r>
            <a:r>
              <a:rPr lang="fr-FR" dirty="0" smtClean="0">
                <a:sym typeface="Wingdings"/>
              </a:rPr>
              <a:t> H </a:t>
            </a:r>
            <a:r>
              <a:rPr lang="fr-FR" dirty="0" err="1" smtClean="0">
                <a:sym typeface="Wingdings"/>
              </a:rPr>
              <a:t>atoms</a:t>
            </a:r>
            <a:r>
              <a:rPr lang="fr-FR" dirty="0" smtClean="0">
                <a:sym typeface="Wingdings"/>
              </a:rPr>
              <a:t> landing on grains  </a:t>
            </a:r>
            <a:r>
              <a:rPr lang="fr-FR" dirty="0" err="1" smtClean="0">
                <a:sym typeface="Wingdings"/>
              </a:rPr>
              <a:t>fewer</a:t>
            </a:r>
            <a:r>
              <a:rPr lang="fr-FR" dirty="0" smtClean="0">
                <a:sym typeface="Wingdings"/>
              </a:rPr>
              <a:t> water, H2CO and CH3OH </a:t>
            </a:r>
            <a:r>
              <a:rPr lang="fr-FR" dirty="0" err="1" smtClean="0">
                <a:sym typeface="Wingdings"/>
              </a:rPr>
              <a:t>formed</a:t>
            </a:r>
            <a:r>
              <a:rPr lang="fr-FR" dirty="0" smtClean="0">
                <a:sym typeface="Wingdings"/>
              </a:rPr>
              <a:t> by </a:t>
            </a:r>
            <a:r>
              <a:rPr lang="fr-FR" dirty="0" err="1" smtClean="0">
                <a:sym typeface="Wingdings"/>
              </a:rPr>
              <a:t>hydrogenation</a:t>
            </a:r>
            <a:r>
              <a:rPr lang="fr-FR" dirty="0" smtClean="0">
                <a:sym typeface="Wingdings"/>
              </a:rPr>
              <a:t>  </a:t>
            </a:r>
            <a:r>
              <a:rPr lang="fr-FR" dirty="0" err="1" smtClean="0">
                <a:sym typeface="Wingdings"/>
              </a:rPr>
              <a:t>these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form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later</a:t>
            </a:r>
            <a:r>
              <a:rPr lang="fr-FR" dirty="0" smtClean="0">
                <a:sym typeface="Wingdings"/>
              </a:rPr>
              <a:t> in time</a:t>
            </a:r>
          </a:p>
          <a:p>
            <a:r>
              <a:rPr lang="fr-FR" dirty="0" smtClean="0">
                <a:sym typeface="Wingdings"/>
              </a:rPr>
              <a:t>DENSITY: </a:t>
            </a:r>
            <a:r>
              <a:rPr lang="fr-FR" dirty="0" err="1" smtClean="0">
                <a:sym typeface="Wingdings"/>
              </a:rPr>
              <a:t>low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density</a:t>
            </a:r>
            <a:r>
              <a:rPr lang="fr-FR" dirty="0" smtClean="0">
                <a:sym typeface="Wingdings"/>
              </a:rPr>
              <a:t>  important fraction (30%) of D </a:t>
            </a:r>
            <a:r>
              <a:rPr lang="fr-FR" dirty="0" err="1" smtClean="0">
                <a:sym typeface="Wingdings"/>
              </a:rPr>
              <a:t>already</a:t>
            </a:r>
            <a:r>
              <a:rPr lang="fr-FR" dirty="0" smtClean="0">
                <a:sym typeface="Wingdings"/>
              </a:rPr>
              <a:t> in </a:t>
            </a:r>
            <a:r>
              <a:rPr lang="fr-FR" dirty="0" err="1" smtClean="0">
                <a:sym typeface="Wingdings"/>
              </a:rPr>
              <a:t>atomic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form</a:t>
            </a:r>
            <a:r>
              <a:rPr lang="fr-FR" dirty="0" smtClean="0">
                <a:sym typeface="Wingdings"/>
              </a:rPr>
              <a:t>  not </a:t>
            </a:r>
            <a:r>
              <a:rPr lang="fr-FR" dirty="0" err="1" smtClean="0">
                <a:sym typeface="Wingdings"/>
              </a:rPr>
              <a:t>affected</a:t>
            </a:r>
            <a:r>
              <a:rPr lang="fr-FR" dirty="0" smtClean="0">
                <a:sym typeface="Wingdings"/>
              </a:rPr>
              <a:t> by CO</a:t>
            </a:r>
          </a:p>
          <a:p>
            <a:r>
              <a:rPr lang="fr-FR" dirty="0" smtClean="0">
                <a:sym typeface="Wingdings"/>
              </a:rPr>
              <a:t>                 </a:t>
            </a:r>
            <a:r>
              <a:rPr lang="fr-FR" dirty="0" err="1" smtClean="0">
                <a:sym typeface="Wingdings"/>
              </a:rPr>
              <a:t>high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density</a:t>
            </a:r>
            <a:r>
              <a:rPr lang="fr-FR" dirty="0" smtClean="0">
                <a:sym typeface="Wingdings"/>
              </a:rPr>
              <a:t>  </a:t>
            </a:r>
            <a:r>
              <a:rPr lang="fr-FR" dirty="0" err="1" smtClean="0">
                <a:sym typeface="Wingdings"/>
              </a:rPr>
              <a:t>negligible</a:t>
            </a:r>
            <a:r>
              <a:rPr lang="fr-FR" dirty="0" smtClean="0">
                <a:sym typeface="Wingdings"/>
              </a:rPr>
              <a:t> fraction of D in </a:t>
            </a:r>
            <a:r>
              <a:rPr lang="fr-FR" dirty="0" err="1" smtClean="0">
                <a:sym typeface="Wingdings"/>
              </a:rPr>
              <a:t>atomic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form</a:t>
            </a:r>
            <a:r>
              <a:rPr lang="fr-FR" dirty="0" smtClean="0">
                <a:sym typeface="Wingdings"/>
              </a:rPr>
              <a:t>  CO </a:t>
            </a:r>
            <a:r>
              <a:rPr lang="fr-FR" dirty="0" err="1" smtClean="0">
                <a:sym typeface="Wingdings"/>
              </a:rPr>
              <a:t>depletion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increases</a:t>
            </a:r>
            <a:r>
              <a:rPr lang="fr-FR" dirty="0" smtClean="0">
                <a:sym typeface="Wingdings"/>
              </a:rPr>
              <a:t> H3+ + HD </a:t>
            </a:r>
            <a:r>
              <a:rPr lang="fr-FR" dirty="0" err="1" smtClean="0">
                <a:sym typeface="Wingdings"/>
              </a:rPr>
              <a:t>reaction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leading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atomic</a:t>
            </a:r>
            <a:r>
              <a:rPr lang="fr-FR" dirty="0" smtClean="0">
                <a:sym typeface="Wingdings"/>
              </a:rPr>
              <a:t> D (</a:t>
            </a:r>
            <a:r>
              <a:rPr lang="fr-FR" dirty="0" err="1" smtClean="0">
                <a:sym typeface="Wingdings"/>
              </a:rPr>
              <a:t>among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others</a:t>
            </a:r>
            <a:r>
              <a:rPr lang="fr-FR" dirty="0" smtClean="0">
                <a:sym typeface="Wingdings"/>
              </a:rPr>
              <a:t>)  D/H </a:t>
            </a:r>
            <a:r>
              <a:rPr lang="fr-FR" dirty="0" err="1" smtClean="0">
                <a:sym typeface="Wingdings"/>
              </a:rPr>
              <a:t>increases</a:t>
            </a:r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ALTOGETHER: deuterated H2O, H2CO and CH3OH are more </a:t>
            </a:r>
            <a:r>
              <a:rPr lang="fr-FR" dirty="0" err="1" smtClean="0">
                <a:sym typeface="Wingdings"/>
              </a:rPr>
              <a:t>abundant</a:t>
            </a:r>
            <a:r>
              <a:rPr lang="fr-FR" baseline="0" dirty="0" smtClean="0">
                <a:sym typeface="Wingdings"/>
              </a:rPr>
              <a:t> for </a:t>
            </a:r>
            <a:r>
              <a:rPr lang="fr-FR" baseline="0" dirty="0" err="1" smtClean="0">
                <a:sym typeface="Wingdings"/>
              </a:rPr>
              <a:t>larger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densities</a:t>
            </a:r>
            <a:r>
              <a:rPr lang="fr-FR" baseline="0" dirty="0" smtClean="0">
                <a:sym typeface="Wingdings"/>
              </a:rPr>
              <a:t> (+ D/H), and </a:t>
            </a:r>
            <a:r>
              <a:rPr lang="fr-FR" baseline="0" dirty="0" err="1" smtClean="0">
                <a:sym typeface="Wingdings"/>
              </a:rPr>
              <a:t>later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evolutionary</a:t>
            </a:r>
            <a:r>
              <a:rPr lang="fr-FR" baseline="0" dirty="0" smtClean="0">
                <a:sym typeface="Wingdings"/>
              </a:rPr>
              <a:t> stages (</a:t>
            </a:r>
            <a:r>
              <a:rPr lang="fr-FR" baseline="0" dirty="0" err="1" smtClean="0">
                <a:sym typeface="Wingdings"/>
              </a:rPr>
              <a:t>when</a:t>
            </a:r>
            <a:r>
              <a:rPr lang="fr-FR" baseline="0" dirty="0" smtClean="0">
                <a:sym typeface="Wingdings"/>
              </a:rPr>
              <a:t> more of the </a:t>
            </a:r>
            <a:r>
              <a:rPr lang="fr-FR" baseline="0" dirty="0" err="1" smtClean="0">
                <a:sym typeface="Wingdings"/>
              </a:rPr>
              <a:t>heavy</a:t>
            </a:r>
            <a:r>
              <a:rPr lang="fr-FR" baseline="0" dirty="0" smtClean="0">
                <a:sym typeface="Wingdings"/>
              </a:rPr>
              <a:t> </a:t>
            </a:r>
            <a:r>
              <a:rPr lang="fr-FR" baseline="0" dirty="0" err="1" smtClean="0">
                <a:sym typeface="Wingdings"/>
              </a:rPr>
              <a:t>molecules</a:t>
            </a:r>
            <a:r>
              <a:rPr lang="fr-FR" baseline="0" dirty="0" smtClean="0">
                <a:sym typeface="Wingdings"/>
              </a:rPr>
              <a:t> are </a:t>
            </a:r>
            <a:r>
              <a:rPr lang="fr-FR" baseline="0" dirty="0" err="1" smtClean="0">
                <a:sym typeface="Wingdings"/>
              </a:rPr>
              <a:t>formed</a:t>
            </a:r>
            <a:r>
              <a:rPr lang="fr-FR" baseline="0" dirty="0" smtClean="0">
                <a:sym typeface="Wingdings"/>
              </a:rPr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23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of deuteration reflect formation epoch in ices because no time to change in gas phase </a:t>
            </a:r>
            <a:r>
              <a:rPr lang="en-US" dirty="0" smtClean="0">
                <a:sym typeface="Wingdings"/>
              </a:rPr>
              <a:t> observations necessary. </a:t>
            </a:r>
            <a:r>
              <a:rPr lang="en-US" smtClean="0">
                <a:sym typeface="Wingdings"/>
              </a:rPr>
              <a:t>Here water</a:t>
            </a:r>
            <a:endParaRPr lang="en-US" smtClean="0"/>
          </a:p>
          <a:p>
            <a:r>
              <a:rPr lang="en-US" dirty="0" smtClean="0"/>
              <a:t>Each</a:t>
            </a:r>
            <a:r>
              <a:rPr lang="en-US" baseline="0" dirty="0" smtClean="0"/>
              <a:t> </a:t>
            </a:r>
            <a:r>
              <a:rPr lang="en-US" baseline="0" dirty="0"/>
              <a:t>molecule shows a specific fractionation.</a:t>
            </a:r>
          </a:p>
          <a:p>
            <a:r>
              <a:rPr lang="en-US" baseline="0" dirty="0"/>
              <a:t>ex: water shows a lower deuteration (HDO/H2O=3%) than formaldehyde and methanol (up to 60%)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Probability of reaction</a:t>
            </a:r>
            <a:r>
              <a:rPr lang="en-US" baseline="0"/>
              <a:t> via quantum tunneling through the energy barrier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0C44-6E0F-0C44-8249-1A7BBA80093C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86688" y="5790344"/>
            <a:ext cx="900112" cy="87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200" y="533400"/>
            <a:ext cx="8229600" cy="1885950"/>
          </a:xfrm>
          <a:prstGeom prst="roundRect">
            <a:avLst>
              <a:gd name="adj" fmla="val 6972"/>
            </a:avLst>
          </a:prstGeom>
          <a:solidFill>
            <a:schemeClr val="tx2">
              <a:lumMod val="20000"/>
              <a:lumOff val="80000"/>
              <a:alpha val="80000"/>
            </a:schemeClr>
          </a:solidFill>
          <a:ln w="28575" cmpd="sng">
            <a:solidFill>
              <a:schemeClr val="accent2">
                <a:lumMod val="75000"/>
              </a:schemeClr>
            </a:solidFill>
          </a:ln>
          <a:effectLst>
            <a:outerShdw blurRad="40005" dist="22987" dir="5400000" algn="tl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rIns="10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tx2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tx2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tx2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tx2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tx2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759075"/>
            <a:ext cx="8229600" cy="2879725"/>
          </a:xfrm>
          <a:prstGeom prst="roundRect">
            <a:avLst>
              <a:gd name="adj" fmla="val 6972"/>
            </a:avLst>
          </a:prstGeom>
          <a:solidFill>
            <a:schemeClr val="tx2">
              <a:lumMod val="20000"/>
              <a:lumOff val="80000"/>
              <a:alpha val="80000"/>
            </a:schemeClr>
          </a:solidFill>
          <a:ln w="28575" cmpd="sng">
            <a:solidFill>
              <a:schemeClr val="accent2">
                <a:lumMod val="75000"/>
              </a:schemeClr>
            </a:solidFill>
          </a:ln>
          <a:effectLst>
            <a:outerShdw blurRad="40005" dist="22987" dir="5400000" algn="tl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0" rIns="1080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rgbClr val="17375E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rgbClr val="17375E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rgbClr val="17375E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rgbClr val="17375E"/>
              </a:solidFill>
              <a:effectLst>
                <a:outerShdw blurRad="50800" dist="38100" dir="2700000" algn="tl" rotWithShape="0">
                  <a:schemeClr val="tx2"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Picture 9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778500"/>
            <a:ext cx="8080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10" descr="forcom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5778500"/>
            <a:ext cx="8763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11" descr="cnrs_200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778500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12" descr="ujf_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786688" y="5790344"/>
            <a:ext cx="900112" cy="87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astromol_fondblan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5886450"/>
            <a:ext cx="1258888" cy="6667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600200"/>
            <a:ext cx="8229600" cy="5121275"/>
          </a:xfrm>
          <a:prstGeom prst="roundRect">
            <a:avLst>
              <a:gd name="adj" fmla="val 6972"/>
            </a:avLst>
          </a:prstGeom>
          <a:solidFill>
            <a:schemeClr val="bg1">
              <a:alpha val="7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>
            <a:outerShdw blurRad="40005" dist="22987" dir="5400000" algn="tl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9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41275"/>
            <a:ext cx="723900" cy="8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stromol_fondblan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835959"/>
            <a:ext cx="723900" cy="3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350" y="1600200"/>
            <a:ext cx="8858250" cy="5105400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9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09722"/>
            <a:ext cx="648000" cy="72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stromol_fondblan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028541"/>
            <a:ext cx="648000" cy="3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350" y="1600200"/>
            <a:ext cx="8858250" cy="510540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9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41275"/>
            <a:ext cx="723900" cy="8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astromol_fondblan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835959"/>
            <a:ext cx="723900" cy="3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  <p:pic>
        <p:nvPicPr>
          <p:cNvPr id="9" name="Picture 9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41275"/>
            <a:ext cx="723900" cy="8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astromol_fondblan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835959"/>
            <a:ext cx="723900" cy="38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Picture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52400"/>
            <a:ext cx="647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stromologo-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958850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CC8FCFA-068B-7A4E-AB5F-C3F5FA573D13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EB4E3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EB4E3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3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208" y="533400"/>
            <a:ext cx="8149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Ice deuteration: </a:t>
            </a:r>
          </a:p>
          <a:p>
            <a:pPr algn="ctr"/>
            <a:r>
              <a:rPr lang="en-US" sz="3600" b="1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Models and observations to interpret the protostar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213" y="2743200"/>
            <a:ext cx="813358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V. Taquet, C. Ceccarelli, C. Kahane, A. López-Sepulcre 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Institut de Planétologie et d'Astrophysique de Grenoble </a:t>
            </a:r>
          </a:p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P. Peters, D. Duflot, C. Toubin 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Laboratoire de Physique des Lasers et des Matériaux, Lille</a:t>
            </a:r>
          </a:p>
          <a:p>
            <a:pPr algn="ctr"/>
            <a:r>
              <a:rPr lang="en-US" sz="2400" b="1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R. Neri </a:t>
            </a:r>
          </a:p>
          <a:p>
            <a:pPr algn="ctr"/>
            <a:r>
              <a:rPr lang="en-US" sz="2400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Institut de Radiastronomie Millimétrique, Grenoble</a:t>
            </a:r>
          </a:p>
          <a:p>
            <a:pPr algn="ctr"/>
            <a:r>
              <a:rPr lang="en-US" sz="2800" b="1"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>
                    <a:schemeClr val="tx2">
                      <a:lumMod val="50000"/>
                      <a:alpha val="43000"/>
                    </a:schemeClr>
                  </a:outerShdw>
                </a:effectLst>
              </a:rPr>
              <a:t>HDO 2013 workshop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/>
              <a:t>Water deuteration in </a:t>
            </a:r>
            <a:br>
              <a:rPr lang="en-US" dirty="0"/>
            </a:br>
            <a:r>
              <a:rPr lang="en-US" dirty="0"/>
              <a:t>low-mass protostars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3" y="4077072"/>
            <a:ext cx="873365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HDO/H</a:t>
            </a:r>
            <a:r>
              <a:rPr lang="en-US" sz="22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en-US" sz="2200" dirty="0">
                <a:solidFill>
                  <a:srgbClr val="17375E"/>
                </a:solidFill>
              </a:rPr>
              <a:t>abundance ratio in Class 0 protostars: </a:t>
            </a:r>
          </a:p>
          <a:p>
            <a:pPr algn="just"/>
            <a:r>
              <a:rPr lang="en-US" sz="2200" b="1" dirty="0">
                <a:solidFill>
                  <a:srgbClr val="953735"/>
                </a:solidFill>
              </a:rPr>
              <a:t>tracer of the water formation</a:t>
            </a:r>
            <a:r>
              <a:rPr lang="en-US" sz="2200" dirty="0">
                <a:solidFill>
                  <a:srgbClr val="17375E"/>
                </a:solidFill>
              </a:rPr>
              <a:t> in the precursor cold phase</a:t>
            </a:r>
          </a:p>
          <a:p>
            <a:pPr algn="just"/>
            <a:endParaRPr lang="en-US" sz="2200" dirty="0">
              <a:solidFill>
                <a:srgbClr val="17375E"/>
              </a:solidFill>
            </a:endParaRPr>
          </a:p>
          <a:p>
            <a:pPr algn="just"/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However,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HDO/H</a:t>
            </a:r>
            <a:r>
              <a:rPr lang="en-US" sz="2200" b="1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O </a:t>
            </a:r>
            <a:r>
              <a:rPr lang="en-US" sz="2200" dirty="0">
                <a:solidFill>
                  <a:srgbClr val="254061"/>
                </a:solidFill>
              </a:rPr>
              <a:t>constrained only in a few low-mass protostars</a:t>
            </a:r>
          </a:p>
          <a:p>
            <a:pPr algn="just"/>
            <a:r>
              <a:rPr lang="en-US" sz="2200" dirty="0" smtClean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 </a:t>
            </a:r>
            <a:r>
              <a:rPr lang="en-US" sz="2200" dirty="0" smtClean="0">
                <a:solidFill>
                  <a:srgbClr val="254061"/>
                </a:solidFill>
              </a:rPr>
              <a:t>Only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IRAS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16293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shows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a value of the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ratio; for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other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protostars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lower/upper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limits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200" dirty="0">
                <a:solidFill>
                  <a:srgbClr val="17375E"/>
                </a:solidFill>
              </a:rPr>
              <a:t> </a:t>
            </a:r>
          </a:p>
          <a:p>
            <a:pPr algn="just"/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327456"/>
            <a:ext cx="617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Taquet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López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-Sepulcre,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Ceccarelli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ApJL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submitted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Observations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205173" y="1700808"/>
            <a:ext cx="87336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Gas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phase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processes are </a:t>
            </a:r>
            <a:r>
              <a:rPr lang="en-US" sz="2200" b="1" dirty="0">
                <a:solidFill>
                  <a:srgbClr val="953735"/>
                </a:solidFill>
              </a:rPr>
              <a:t>not efficient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enough to alter the deuteration after the ice evaporation seen in Class 0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protostars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Charnley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+ 1997, André+ 2000,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Osamura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+ 2004)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200" dirty="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deuteration observed in Class 0 protostars </a:t>
            </a:r>
            <a:r>
              <a:rPr lang="en-US" sz="2200" b="1" dirty="0">
                <a:solidFill>
                  <a:srgbClr val="953735"/>
                </a:solidFill>
              </a:rPr>
              <a:t>reflects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the formation in </a:t>
            </a:r>
            <a:r>
              <a:rPr lang="en-US" sz="2200" b="1" dirty="0">
                <a:solidFill>
                  <a:srgbClr val="953735"/>
                </a:solidFill>
              </a:rPr>
              <a:t>ices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HDO in NGC 1333 IRAS 2A and 4A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373" y="1700808"/>
            <a:ext cx="8581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>
                <a:solidFill>
                  <a:srgbClr val="254061"/>
                </a:solidFill>
              </a:rPr>
              <a:t> </a:t>
            </a:r>
            <a:r>
              <a:rPr lang="en-US" sz="2200" b="1" dirty="0" err="1" smtClean="0">
                <a:solidFill>
                  <a:srgbClr val="953735"/>
                </a:solidFill>
              </a:rPr>
              <a:t>PdBI</a:t>
            </a:r>
            <a:r>
              <a:rPr lang="en-US" sz="2200" b="1" dirty="0" smtClean="0">
                <a:solidFill>
                  <a:srgbClr val="953735"/>
                </a:solidFill>
              </a:rPr>
              <a:t> </a:t>
            </a:r>
            <a:r>
              <a:rPr lang="en-US" sz="2200" b="1" dirty="0">
                <a:solidFill>
                  <a:srgbClr val="953735"/>
                </a:solidFill>
              </a:rPr>
              <a:t>observations </a:t>
            </a:r>
            <a:r>
              <a:rPr lang="en-US" sz="2200" dirty="0">
                <a:solidFill>
                  <a:srgbClr val="254061"/>
                </a:solidFill>
              </a:rPr>
              <a:t>of the </a:t>
            </a:r>
            <a:r>
              <a:rPr lang="en-US" sz="2200" b="1" dirty="0">
                <a:solidFill>
                  <a:srgbClr val="953735"/>
                </a:solidFill>
              </a:rPr>
              <a:t>HDO </a:t>
            </a:r>
            <a:r>
              <a:rPr lang="en-US" sz="2200" b="1" dirty="0" smtClean="0">
                <a:solidFill>
                  <a:srgbClr val="953735"/>
                </a:solidFill>
              </a:rPr>
              <a:t>4</a:t>
            </a:r>
            <a:r>
              <a:rPr lang="en-US" sz="2200" b="1" baseline="-25000" dirty="0" smtClean="0">
                <a:solidFill>
                  <a:srgbClr val="953735"/>
                </a:solidFill>
              </a:rPr>
              <a:t>2,2</a:t>
            </a:r>
            <a:r>
              <a:rPr lang="en-US" sz="2200" b="1" dirty="0" smtClean="0">
                <a:solidFill>
                  <a:srgbClr val="953735"/>
                </a:solidFill>
              </a:rPr>
              <a:t>-4</a:t>
            </a:r>
            <a:r>
              <a:rPr lang="en-US" sz="2200" b="1" baseline="-25000" dirty="0" smtClean="0">
                <a:solidFill>
                  <a:srgbClr val="953735"/>
                </a:solidFill>
              </a:rPr>
              <a:t>2,3</a:t>
            </a:r>
            <a:r>
              <a:rPr lang="en-US" sz="2200" b="1" dirty="0" smtClean="0">
                <a:solidFill>
                  <a:srgbClr val="953735"/>
                </a:solidFill>
              </a:rPr>
              <a:t> transition (at 143 GHz)</a:t>
            </a:r>
            <a:r>
              <a:rPr lang="en-US" sz="2200" b="1" dirty="0" smtClean="0">
                <a:solidFill>
                  <a:srgbClr val="254061"/>
                </a:solidFill>
              </a:rPr>
              <a:t> </a:t>
            </a:r>
            <a:r>
              <a:rPr lang="en-US" sz="2200" dirty="0">
                <a:solidFill>
                  <a:srgbClr val="254061"/>
                </a:solidFill>
              </a:rPr>
              <a:t>toward 2 low-mass protostars: </a:t>
            </a:r>
            <a:r>
              <a:rPr lang="en-US" sz="2200" b="1" dirty="0">
                <a:solidFill>
                  <a:srgbClr val="953735"/>
                </a:solidFill>
              </a:rPr>
              <a:t>NGC1333-IRAS2A </a:t>
            </a:r>
            <a:r>
              <a:rPr lang="en-US" sz="2200" dirty="0">
                <a:solidFill>
                  <a:srgbClr val="254061"/>
                </a:solidFill>
              </a:rPr>
              <a:t>and</a:t>
            </a:r>
            <a:r>
              <a:rPr lang="en-US" sz="2200" b="1" dirty="0">
                <a:solidFill>
                  <a:srgbClr val="254061"/>
                </a:solidFill>
              </a:rPr>
              <a:t> </a:t>
            </a:r>
            <a:r>
              <a:rPr lang="en-US" sz="2200" b="1" dirty="0">
                <a:solidFill>
                  <a:srgbClr val="953735"/>
                </a:solidFill>
              </a:rPr>
              <a:t>-</a:t>
            </a:r>
            <a:r>
              <a:rPr lang="en-US" sz="2200" b="1" dirty="0" smtClean="0">
                <a:solidFill>
                  <a:srgbClr val="953735"/>
                </a:solidFill>
              </a:rPr>
              <a:t>IRAS4A</a:t>
            </a:r>
            <a:endParaRPr lang="en-US" sz="2200" b="1" dirty="0">
              <a:solidFill>
                <a:srgbClr val="254061"/>
              </a:solidFill>
            </a:endParaRPr>
          </a:p>
          <a:p>
            <a:pPr algn="just"/>
            <a:r>
              <a:rPr lang="en-US" sz="2200" dirty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>
                <a:solidFill>
                  <a:srgbClr val="254061"/>
                </a:solidFill>
              </a:rPr>
              <a:t> </a:t>
            </a:r>
            <a:r>
              <a:rPr lang="en-US" sz="2200" b="1" dirty="0">
                <a:solidFill>
                  <a:srgbClr val="953735"/>
                </a:solidFill>
              </a:rPr>
              <a:t>High angular </a:t>
            </a:r>
            <a:r>
              <a:rPr lang="en-US" sz="2200" b="1" dirty="0" smtClean="0">
                <a:solidFill>
                  <a:srgbClr val="953735"/>
                </a:solidFill>
              </a:rPr>
              <a:t>resolution (2’’)</a:t>
            </a:r>
            <a:r>
              <a:rPr lang="en-US" sz="2200" dirty="0" smtClean="0">
                <a:solidFill>
                  <a:srgbClr val="254061"/>
                </a:solidFill>
              </a:rPr>
              <a:t>: </a:t>
            </a:r>
            <a:r>
              <a:rPr lang="en-US" sz="2200" dirty="0">
                <a:solidFill>
                  <a:srgbClr val="254061"/>
                </a:solidFill>
              </a:rPr>
              <a:t>estimation of the emission coming from the </a:t>
            </a:r>
            <a:r>
              <a:rPr lang="en-US" sz="2200" b="1" dirty="0">
                <a:solidFill>
                  <a:srgbClr val="953735"/>
                </a:solidFill>
              </a:rPr>
              <a:t>warm quiescent envelope</a:t>
            </a:r>
            <a:endParaRPr lang="en-US" sz="2400" b="1" dirty="0">
              <a:solidFill>
                <a:srgbClr val="95373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6327456"/>
            <a:ext cx="602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Taquet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López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-Sepulcre,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Ceccarelli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ApJL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submitted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Observations</a:t>
            </a:r>
          </a:p>
        </p:txBody>
      </p:sp>
      <p:pic>
        <p:nvPicPr>
          <p:cNvPr id="4" name="Image 3" descr="pdb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8" y="3140968"/>
            <a:ext cx="6472478" cy="30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11106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324600" y="2667000"/>
            <a:ext cx="7620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/>
              <a:t>HDO in NGC 1333 IRAS 2A and 4A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9824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Comparison </a:t>
            </a:r>
            <a:r>
              <a:rPr lang="en-US" sz="2200" dirty="0">
                <a:solidFill>
                  <a:srgbClr val="17375E"/>
                </a:solidFill>
              </a:rPr>
              <a:t>of our observations with </a:t>
            </a:r>
            <a:r>
              <a:rPr lang="en-US" sz="2200" dirty="0" err="1" smtClean="0">
                <a:solidFill>
                  <a:srgbClr val="17375E"/>
                </a:solidFill>
              </a:rPr>
              <a:t>PdBI</a:t>
            </a:r>
            <a:r>
              <a:rPr lang="en-US" sz="2200" dirty="0" smtClean="0">
                <a:solidFill>
                  <a:srgbClr val="17375E"/>
                </a:solidFill>
              </a:rPr>
              <a:t> </a:t>
            </a:r>
            <a:r>
              <a:rPr lang="en-US" sz="2200" b="1" dirty="0">
                <a:solidFill>
                  <a:srgbClr val="953735"/>
                </a:solidFill>
              </a:rPr>
              <a:t>H</a:t>
            </a:r>
            <a:r>
              <a:rPr lang="en-US" sz="2200" b="1" baseline="-25000" dirty="0">
                <a:solidFill>
                  <a:srgbClr val="953735"/>
                </a:solidFill>
              </a:rPr>
              <a:t>2</a:t>
            </a:r>
            <a:r>
              <a:rPr lang="en-US" sz="2200" b="1" baseline="30000" dirty="0">
                <a:solidFill>
                  <a:srgbClr val="953735"/>
                </a:solidFill>
              </a:rPr>
              <a:t>18</a:t>
            </a:r>
            <a:r>
              <a:rPr lang="en-US" sz="2200" b="1" dirty="0">
                <a:solidFill>
                  <a:srgbClr val="953735"/>
                </a:solidFill>
              </a:rPr>
              <a:t>O observations </a:t>
            </a:r>
            <a:r>
              <a:rPr lang="en-US" sz="2200" dirty="0">
                <a:solidFill>
                  <a:srgbClr val="17375E"/>
                </a:solidFill>
              </a:rPr>
              <a:t>by </a:t>
            </a:r>
            <a:r>
              <a:rPr lang="en-US" sz="2200" dirty="0" err="1">
                <a:solidFill>
                  <a:srgbClr val="17375E"/>
                </a:solidFill>
              </a:rPr>
              <a:t>Persson</a:t>
            </a:r>
            <a:r>
              <a:rPr lang="en-US" sz="2200" dirty="0">
                <a:solidFill>
                  <a:srgbClr val="17375E"/>
                </a:solidFill>
              </a:rPr>
              <a:t> et al. (2012):</a:t>
            </a:r>
          </a:p>
          <a:p>
            <a:pPr algn="just"/>
            <a:endParaRPr lang="en-US" sz="2200" dirty="0">
              <a:solidFill>
                <a:srgbClr val="17375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6327456"/>
            <a:ext cx="611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Taquet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López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-Sepulcre,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Ceccarelli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ApJL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submitted</a:t>
            </a:r>
          </a:p>
        </p:txBody>
      </p:sp>
      <p:pic>
        <p:nvPicPr>
          <p:cNvPr id="18" name="Picture 17" descr="Screen shot 2013-01-08 at 9.04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69971"/>
            <a:ext cx="4267200" cy="20282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8400" y="3617729"/>
            <a:ext cx="445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b="1" dirty="0">
                <a:solidFill>
                  <a:srgbClr val="17375E"/>
                </a:solidFill>
              </a:rPr>
              <a:t> </a:t>
            </a:r>
            <a:r>
              <a:rPr lang="en-US" sz="2000" dirty="0" smtClean="0">
                <a:solidFill>
                  <a:srgbClr val="17375E"/>
                </a:solidFill>
              </a:rPr>
              <a:t>Most of </a:t>
            </a:r>
            <a:r>
              <a:rPr lang="en-US" sz="2000" dirty="0">
                <a:solidFill>
                  <a:srgbClr val="17375E"/>
                </a:solidFill>
              </a:rPr>
              <a:t>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HDO </a:t>
            </a:r>
            <a:r>
              <a:rPr lang="en-US" sz="2000" dirty="0">
                <a:solidFill>
                  <a:srgbClr val="17375E"/>
                </a:solidFill>
              </a:rPr>
              <a:t>and </a:t>
            </a:r>
            <a:r>
              <a:rPr lang="en-US" sz="2000" b="1" dirty="0">
                <a:solidFill>
                  <a:srgbClr val="953735"/>
                </a:solidFill>
              </a:rPr>
              <a:t>H</a:t>
            </a:r>
            <a:r>
              <a:rPr lang="en-US" sz="2000" b="1" baseline="-25000" dirty="0">
                <a:solidFill>
                  <a:srgbClr val="953735"/>
                </a:solidFill>
              </a:rPr>
              <a:t>2</a:t>
            </a:r>
            <a:r>
              <a:rPr lang="en-US" sz="2000" b="1" baseline="30000" dirty="0">
                <a:solidFill>
                  <a:srgbClr val="953735"/>
                </a:solidFill>
              </a:rPr>
              <a:t>18</a:t>
            </a:r>
            <a:r>
              <a:rPr lang="en-US" sz="2000" b="1" dirty="0">
                <a:solidFill>
                  <a:srgbClr val="953735"/>
                </a:solidFill>
              </a:rPr>
              <a:t>O</a:t>
            </a:r>
            <a:r>
              <a:rPr lang="en-US" sz="2000" dirty="0">
                <a:solidFill>
                  <a:srgbClr val="17375E"/>
                </a:solidFill>
              </a:rPr>
              <a:t> emissions originate from the </a:t>
            </a:r>
            <a:r>
              <a:rPr lang="en-US" sz="2000" b="1" dirty="0">
                <a:solidFill>
                  <a:srgbClr val="953735"/>
                </a:solidFill>
              </a:rPr>
              <a:t>same quiescent envelope</a:t>
            </a:r>
          </a:p>
          <a:p>
            <a:endParaRPr lang="en-US" sz="2000" dirty="0"/>
          </a:p>
        </p:txBody>
      </p:sp>
      <p:pic>
        <p:nvPicPr>
          <p:cNvPr id="20" name="Picture 19" descr="Screen shot 2013-01-08 at 9.06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98208"/>
            <a:ext cx="2133600" cy="2074333"/>
          </a:xfrm>
          <a:prstGeom prst="rect">
            <a:avLst/>
          </a:prstGeom>
        </p:spPr>
      </p:pic>
      <p:pic>
        <p:nvPicPr>
          <p:cNvPr id="22" name="Picture 21" descr="Screen shot 2013-01-08 at 9.06.2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698208"/>
            <a:ext cx="2003009" cy="1762648"/>
          </a:xfrm>
          <a:prstGeom prst="rect">
            <a:avLst/>
          </a:prstGeom>
        </p:spPr>
      </p:pic>
      <p:pic>
        <p:nvPicPr>
          <p:cNvPr id="23" name="Picture 22" descr="Screen shot 2013-01-08 at 9.09.5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98208"/>
            <a:ext cx="125667" cy="1762477"/>
          </a:xfrm>
          <a:prstGeom prst="rect">
            <a:avLst/>
          </a:prstGeom>
        </p:spPr>
      </p:pic>
      <p:pic>
        <p:nvPicPr>
          <p:cNvPr id="25" name="Picture 24" descr="Screen shot 2013-01-08 at 9.11.5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5460856"/>
            <a:ext cx="2133600" cy="30050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/>
              <a:t>HDO in NGC 1333 IRAS 2A and 4A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1677650"/>
            <a:ext cx="8610600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LVG analysis of these emissions combined with single-dish observations of IRAS2A (Liu et al. 2011):</a:t>
            </a:r>
          </a:p>
          <a:p>
            <a:pPr algn="just"/>
            <a:endParaRPr lang="en-US" sz="2200" dirty="0">
              <a:solidFill>
                <a:srgbClr val="17375E"/>
              </a:solidFill>
            </a:endParaRPr>
          </a:p>
          <a:p>
            <a:pPr algn="just"/>
            <a:endParaRPr lang="en-US" sz="2200" dirty="0" smtClean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6 x </a:t>
            </a:r>
            <a:r>
              <a:rPr lang="en-US" sz="2200" dirty="0" smtClean="0">
                <a:solidFill>
                  <a:srgbClr val="17375E"/>
                </a:solidFill>
              </a:rPr>
              <a:t>10</a:t>
            </a:r>
            <a:r>
              <a:rPr lang="en-US" sz="2200" baseline="30000" dirty="0" smtClean="0">
                <a:solidFill>
                  <a:srgbClr val="17375E"/>
                </a:solidFill>
              </a:rPr>
              <a:t>5</a:t>
            </a:r>
            <a:r>
              <a:rPr lang="en-US" sz="2200" dirty="0" smtClean="0">
                <a:solidFill>
                  <a:srgbClr val="17375E"/>
                </a:solidFill>
              </a:rPr>
              <a:t> &lt; </a:t>
            </a:r>
            <a:r>
              <a:rPr lang="en-US" sz="2200" dirty="0" err="1" smtClean="0">
                <a:solidFill>
                  <a:srgbClr val="17375E"/>
                </a:solidFill>
              </a:rPr>
              <a:t>n</a:t>
            </a:r>
            <a:r>
              <a:rPr lang="en-US" sz="2200" baseline="-25000" dirty="0" err="1" smtClean="0">
                <a:solidFill>
                  <a:srgbClr val="17375E"/>
                </a:solidFill>
              </a:rPr>
              <a:t>H</a:t>
            </a:r>
            <a:r>
              <a:rPr lang="en-US" sz="2200" dirty="0" smtClean="0">
                <a:solidFill>
                  <a:srgbClr val="17375E"/>
                </a:solidFill>
              </a:rPr>
              <a:t> &lt; 10</a:t>
            </a:r>
            <a:r>
              <a:rPr lang="en-US" sz="2200" baseline="30000" dirty="0" smtClean="0">
                <a:solidFill>
                  <a:srgbClr val="17375E"/>
                </a:solidFill>
              </a:rPr>
              <a:t>8</a:t>
            </a:r>
            <a:r>
              <a:rPr lang="en-US" sz="2200" dirty="0" smtClean="0">
                <a:solidFill>
                  <a:srgbClr val="17375E"/>
                </a:solidFill>
              </a:rPr>
              <a:t> cm</a:t>
            </a:r>
            <a:r>
              <a:rPr lang="en-US" sz="2200" baseline="30000" dirty="0" smtClean="0">
                <a:solidFill>
                  <a:srgbClr val="17375E"/>
                </a:solidFill>
              </a:rPr>
              <a:t>-</a:t>
            </a:r>
            <a:r>
              <a:rPr lang="en-US" sz="2200" baseline="30000" dirty="0" smtClean="0">
                <a:solidFill>
                  <a:srgbClr val="17375E"/>
                </a:solidFill>
              </a:rPr>
              <a:t>3</a:t>
            </a:r>
            <a:endParaRPr lang="en-US" sz="22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17375E"/>
                </a:solidFill>
              </a:rPr>
              <a:t>T</a:t>
            </a:r>
            <a:r>
              <a:rPr lang="en-US" sz="2200" baseline="-25000" dirty="0" err="1" smtClean="0">
                <a:solidFill>
                  <a:srgbClr val="17375E"/>
                </a:solidFill>
              </a:rPr>
              <a:t>kin</a:t>
            </a:r>
            <a:r>
              <a:rPr lang="en-US" sz="2200" dirty="0" smtClean="0">
                <a:solidFill>
                  <a:srgbClr val="17375E"/>
                </a:solidFill>
              </a:rPr>
              <a:t> </a:t>
            </a:r>
            <a:r>
              <a:rPr lang="en-US" sz="2200" dirty="0" smtClean="0">
                <a:solidFill>
                  <a:srgbClr val="17375E"/>
                </a:solidFill>
              </a:rPr>
              <a:t>= 75-80 </a:t>
            </a:r>
            <a:r>
              <a:rPr lang="en-US" sz="2200" dirty="0" smtClean="0">
                <a:solidFill>
                  <a:srgbClr val="17375E"/>
                </a:solidFill>
              </a:rPr>
              <a:t>K</a:t>
            </a:r>
            <a:endParaRPr lang="en-US" sz="22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err="1" smtClean="0">
                <a:solidFill>
                  <a:srgbClr val="17375E"/>
                </a:solidFill>
              </a:rPr>
              <a:t>θ</a:t>
            </a:r>
            <a:r>
              <a:rPr lang="en-US" sz="2200" dirty="0" smtClean="0">
                <a:solidFill>
                  <a:srgbClr val="17375E"/>
                </a:solidFill>
              </a:rPr>
              <a:t> </a:t>
            </a:r>
            <a:r>
              <a:rPr lang="en-US" sz="2200" dirty="0" smtClean="0">
                <a:solidFill>
                  <a:srgbClr val="17375E"/>
                </a:solidFill>
              </a:rPr>
              <a:t>= 0.4 "</a:t>
            </a:r>
          </a:p>
          <a:p>
            <a:pPr algn="just"/>
            <a:r>
              <a:rPr lang="en-US" sz="2200" dirty="0" smtClean="0">
                <a:solidFill>
                  <a:srgbClr val="17375E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 smtClean="0">
                <a:solidFill>
                  <a:srgbClr val="17375E"/>
                </a:solidFill>
              </a:rPr>
              <a:t> </a:t>
            </a:r>
            <a:r>
              <a:rPr lang="en-US" sz="2200" smtClean="0">
                <a:solidFill>
                  <a:srgbClr val="17375E"/>
                </a:solidFill>
              </a:rPr>
              <a:t>5 </a:t>
            </a:r>
            <a:r>
              <a:rPr lang="en-US" sz="2200" smtClean="0">
                <a:solidFill>
                  <a:srgbClr val="17375E"/>
                </a:solidFill>
              </a:rPr>
              <a:t>x 10</a:t>
            </a:r>
            <a:r>
              <a:rPr lang="en-US" sz="2200" baseline="30000" smtClean="0">
                <a:solidFill>
                  <a:srgbClr val="17375E"/>
                </a:solidFill>
              </a:rPr>
              <a:t>17</a:t>
            </a:r>
            <a:r>
              <a:rPr lang="en-US" sz="2200" smtClean="0">
                <a:solidFill>
                  <a:srgbClr val="17375E"/>
                </a:solidFill>
              </a:rPr>
              <a:t> </a:t>
            </a:r>
            <a:r>
              <a:rPr lang="en-US" sz="2200" dirty="0" smtClean="0">
                <a:solidFill>
                  <a:srgbClr val="17375E"/>
                </a:solidFill>
              </a:rPr>
              <a:t>&lt; N(HDO) &lt; 10</a:t>
            </a:r>
            <a:r>
              <a:rPr lang="en-US" sz="2200" baseline="30000" dirty="0" smtClean="0">
                <a:solidFill>
                  <a:srgbClr val="17375E"/>
                </a:solidFill>
              </a:rPr>
              <a:t>19</a:t>
            </a:r>
            <a:r>
              <a:rPr lang="en-US" sz="2200" dirty="0" smtClean="0">
                <a:solidFill>
                  <a:srgbClr val="17375E"/>
                </a:solidFill>
              </a:rPr>
              <a:t> cm</a:t>
            </a:r>
            <a:r>
              <a:rPr lang="en-US" sz="2200" baseline="30000" dirty="0" smtClean="0">
                <a:solidFill>
                  <a:srgbClr val="17375E"/>
                </a:solidFill>
              </a:rPr>
              <a:t>-2</a:t>
            </a:r>
          </a:p>
          <a:p>
            <a:pPr algn="just"/>
            <a:endParaRPr lang="en-US" sz="2200" baseline="30000" dirty="0" smtClean="0">
              <a:solidFill>
                <a:srgbClr val="17375E"/>
              </a:solidFill>
            </a:endParaRPr>
          </a:p>
          <a:p>
            <a:pPr algn="just"/>
            <a:endParaRPr lang="en-US" sz="2200" dirty="0" smtClean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Depending </a:t>
            </a:r>
            <a:r>
              <a:rPr lang="en-US" sz="2200" dirty="0" smtClean="0">
                <a:solidFill>
                  <a:srgbClr val="17375E"/>
                </a:solidFill>
              </a:rPr>
              <a:t>on the physical case, </a:t>
            </a:r>
          </a:p>
          <a:p>
            <a:pPr algn="just"/>
            <a:r>
              <a:rPr lang="en-US" sz="2200" b="1" dirty="0" smtClean="0">
                <a:solidFill>
                  <a:srgbClr val="17375E"/>
                </a:solidFill>
              </a:rPr>
              <a:t>- </a:t>
            </a:r>
            <a:r>
              <a:rPr lang="en-US" sz="2200" b="1" dirty="0" smtClean="0">
                <a:solidFill>
                  <a:srgbClr val="953735"/>
                </a:solidFill>
              </a:rPr>
              <a:t>HDO/H</a:t>
            </a:r>
            <a:r>
              <a:rPr lang="en-US" sz="2200" b="1" baseline="-25000" dirty="0" smtClean="0">
                <a:solidFill>
                  <a:srgbClr val="953735"/>
                </a:solidFill>
              </a:rPr>
              <a:t>2</a:t>
            </a:r>
            <a:r>
              <a:rPr lang="en-US" sz="2200" b="1" dirty="0" smtClean="0">
                <a:solidFill>
                  <a:srgbClr val="953735"/>
                </a:solidFill>
              </a:rPr>
              <a:t>O = 0.3 – 8 % in IRAS2A</a:t>
            </a:r>
          </a:p>
          <a:p>
            <a:pPr algn="just"/>
            <a:r>
              <a:rPr lang="en-US" sz="2200" b="1" dirty="0" smtClean="0">
                <a:solidFill>
                  <a:srgbClr val="17375E"/>
                </a:solidFill>
              </a:rPr>
              <a:t>- </a:t>
            </a:r>
            <a:r>
              <a:rPr lang="en-US" sz="2200" b="1" dirty="0" smtClean="0">
                <a:solidFill>
                  <a:srgbClr val="953735"/>
                </a:solidFill>
              </a:rPr>
              <a:t>HDO/H</a:t>
            </a:r>
            <a:r>
              <a:rPr lang="en-US" sz="2200" b="1" baseline="-25000" dirty="0" smtClean="0">
                <a:solidFill>
                  <a:srgbClr val="953735"/>
                </a:solidFill>
              </a:rPr>
              <a:t>2</a:t>
            </a:r>
            <a:r>
              <a:rPr lang="en-US" sz="2200" b="1" dirty="0" smtClean="0">
                <a:solidFill>
                  <a:srgbClr val="953735"/>
                </a:solidFill>
              </a:rPr>
              <a:t>O = 0.5 – 3 % in IRAS4A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6327456"/>
            <a:ext cx="611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Taquet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López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-Sepulcre,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Ceccarelli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et al.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2013,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ApJL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submitted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Observations</a:t>
            </a:r>
          </a:p>
        </p:txBody>
      </p:sp>
      <p:grpSp>
        <p:nvGrpSpPr>
          <p:cNvPr id="20" name="Grouper 19"/>
          <p:cNvGrpSpPr/>
          <p:nvPr/>
        </p:nvGrpSpPr>
        <p:grpSpPr>
          <a:xfrm>
            <a:off x="4211960" y="2132856"/>
            <a:ext cx="4699248" cy="3456384"/>
            <a:chOff x="4139952" y="2276872"/>
            <a:chExt cx="4699248" cy="3456384"/>
          </a:xfrm>
        </p:grpSpPr>
        <p:sp>
          <p:nvSpPr>
            <p:cNvPr id="4" name="Rectangle 3"/>
            <p:cNvSpPr/>
            <p:nvPr/>
          </p:nvSpPr>
          <p:spPr>
            <a:xfrm>
              <a:off x="4139952" y="2276872"/>
              <a:ext cx="4699248" cy="3456384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 descr="comparis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276872"/>
              <a:ext cx="4693979" cy="3018407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364088" y="529152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</a:t>
              </a:r>
              <a:r>
                <a:rPr lang="fr-FR" baseline="-25000" dirty="0" smtClean="0"/>
                <a:t>2</a:t>
              </a:r>
              <a:r>
                <a:rPr lang="fr-FR" dirty="0" smtClean="0"/>
                <a:t>O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300192" y="529191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H</a:t>
              </a:r>
              <a:r>
                <a:rPr lang="fr-FR" baseline="-25000" dirty="0" smtClean="0"/>
                <a:t>2</a:t>
              </a:r>
              <a:r>
                <a:rPr lang="fr-FR" dirty="0" smtClean="0"/>
                <a:t>CO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164288" y="529191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CH</a:t>
              </a:r>
              <a:r>
                <a:rPr lang="fr-FR" baseline="-25000" dirty="0" smtClean="0"/>
                <a:t>3</a:t>
              </a:r>
              <a:r>
                <a:rPr lang="fr-FR" dirty="0" smtClean="0"/>
                <a:t>OH</a:t>
              </a:r>
              <a:endParaRPr lang="fr-FR" dirty="0"/>
            </a:p>
          </p:txBody>
        </p:sp>
      </p:grp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&amp; Perspectives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752600"/>
            <a:ext cx="8034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en-US" sz="2400" b="1">
                <a:solidFill>
                  <a:srgbClr val="953735"/>
                </a:solidFill>
              </a:rPr>
              <a:t>multilayer approach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shows that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ices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are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heterogeneous</a:t>
            </a:r>
            <a:endParaRPr lang="en-US" sz="2200" b="1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n-US" sz="22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in good agreement with A</a:t>
            </a:r>
            <a:r>
              <a:rPr lang="en-US" sz="2200" baseline="-2500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-dependent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ice observations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1" y="2590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en-US" sz="2400" b="1">
                <a:solidFill>
                  <a:srgbClr val="953735"/>
                </a:solidFill>
              </a:rPr>
              <a:t>deuteration of water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is </a:t>
            </a:r>
            <a:r>
              <a:rPr lang="en-US" sz="2400" b="1">
                <a:solidFill>
                  <a:srgbClr val="953735"/>
                </a:solidFill>
              </a:rPr>
              <a:t>explained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by recent chemical networks </a:t>
            </a:r>
          </a:p>
          <a:p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304800" y="3505200"/>
            <a:ext cx="79149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en-US" sz="2400" b="1">
                <a:solidFill>
                  <a:srgbClr val="953735"/>
                </a:solidFill>
              </a:rPr>
              <a:t>deuteration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is </a:t>
            </a:r>
            <a:r>
              <a:rPr lang="en-US" sz="2400" b="1">
                <a:solidFill>
                  <a:srgbClr val="953735"/>
                </a:solidFill>
              </a:rPr>
              <a:t>very sensitive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 to the </a:t>
            </a:r>
            <a:r>
              <a:rPr lang="en-US" sz="2400" b="1">
                <a:solidFill>
                  <a:srgbClr val="953735"/>
                </a:solidFill>
              </a:rPr>
              <a:t>physical conditions </a:t>
            </a: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2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trace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200">
                <a:solidFill>
                  <a:srgbClr val="17375E"/>
                </a:solidFill>
              </a:rPr>
              <a:t>physical and chemical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history </a:t>
            </a:r>
            <a:r>
              <a:rPr lang="en-US" sz="2200">
                <a:solidFill>
                  <a:srgbClr val="17375E"/>
                </a:solidFill>
              </a:rPr>
              <a:t>of observed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protostars</a:t>
            </a:r>
            <a:endParaRPr lang="en-US" sz="220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304800" y="4724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17375E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>
                <a:solidFill>
                  <a:srgbClr val="17375E"/>
                </a:solidFill>
              </a:rPr>
              <a:t> Study of the multilayer formation and deuteration of ices with </a:t>
            </a:r>
            <a:r>
              <a:rPr lang="en-US" sz="2400" b="1">
                <a:solidFill>
                  <a:srgbClr val="953735"/>
                </a:solidFill>
              </a:rPr>
              <a:t>evolving physical conditions</a:t>
            </a:r>
            <a:endParaRPr lang="en-US" sz="2400">
              <a:solidFill>
                <a:srgbClr val="25406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56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17375E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sz="2400">
                <a:solidFill>
                  <a:srgbClr val="17375E"/>
                </a:solidFill>
              </a:rPr>
              <a:t> Use the deuteration to probe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the formation pathways of Complex Organic Molecules</a:t>
            </a:r>
            <a:endParaRPr lang="en-US" sz="2400">
              <a:solidFill>
                <a:srgbClr val="25406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953735"/>
                </a:solidFill>
              </a:rPr>
              <a:t>4</a:t>
            </a:r>
            <a:r>
              <a:rPr lang="en-US" b="1" dirty="0" smtClean="0">
                <a:solidFill>
                  <a:srgbClr val="953735"/>
                </a:solidFill>
              </a:rPr>
              <a:t> </a:t>
            </a:r>
            <a:r>
              <a:rPr lang="en-US" b="1" dirty="0">
                <a:solidFill>
                  <a:srgbClr val="953735"/>
                </a:solidFill>
              </a:rPr>
              <a:t>- 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23671"/>
            <a:ext cx="3165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FCFA-068B-7A4E-AB5F-C3F5FA573D13}" type="slidenum">
              <a:rPr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3483" y="5867400"/>
            <a:ext cx="3588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>
                <a:solidFill>
                  <a:schemeClr val="bg1"/>
                </a:solidFill>
              </a:rPr>
              <a:t>Spitzer image of the</a:t>
            </a:r>
          </a:p>
          <a:p>
            <a:pPr algn="r"/>
            <a:r>
              <a:rPr lang="en-US" sz="2200" b="1">
                <a:solidFill>
                  <a:schemeClr val="bg1"/>
                </a:solidFill>
              </a:rPr>
              <a:t>NGC1333 star-forming region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5144"/>
            <a:ext cx="6477000" cy="4954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/>
              <a:t>Interstellar grains and </a:t>
            </a:r>
            <a:br>
              <a:rPr lang="en-US" sz="4000"/>
            </a:br>
            <a:r>
              <a:rPr lang="en-US" sz="4000"/>
              <a:t>chemical complexity</a:t>
            </a:r>
          </a:p>
        </p:txBody>
      </p:sp>
      <p:pic>
        <p:nvPicPr>
          <p:cNvPr id="3" name="Picture 2" descr="chem_starfor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5145"/>
            <a:ext cx="6705600" cy="4954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743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Molecular clouds:</a:t>
            </a:r>
          </a:p>
          <a:p>
            <a:r>
              <a:rPr lang="en-US">
                <a:solidFill>
                  <a:srgbClr val="17375E"/>
                </a:solidFill>
              </a:rPr>
              <a:t>- simple molecules</a:t>
            </a:r>
          </a:p>
          <a:p>
            <a:r>
              <a:rPr lang="en-US">
                <a:solidFill>
                  <a:srgbClr val="17375E"/>
                </a:solidFill>
              </a:rPr>
              <a:t>- first ices (H</a:t>
            </a:r>
            <a:r>
              <a:rPr lang="en-US" baseline="-25000">
                <a:solidFill>
                  <a:srgbClr val="17375E"/>
                </a:solidFill>
              </a:rPr>
              <a:t>2</a:t>
            </a:r>
            <a:r>
              <a:rPr lang="en-US">
                <a:solidFill>
                  <a:srgbClr val="17375E"/>
                </a:solidFill>
              </a:rPr>
              <a:t>O, CO</a:t>
            </a:r>
            <a:r>
              <a:rPr lang="en-US" baseline="-25000">
                <a:solidFill>
                  <a:srgbClr val="17375E"/>
                </a:solidFill>
              </a:rPr>
              <a:t>2</a:t>
            </a:r>
            <a:r>
              <a:rPr lang="en-US">
                <a:solidFill>
                  <a:srgbClr val="17375E"/>
                </a:solidFill>
              </a:rPr>
              <a:t>)</a:t>
            </a:r>
            <a:endParaRPr lang="en-US" baseline="30000">
              <a:solidFill>
                <a:srgbClr val="17375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743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Prestellar cores:</a:t>
            </a:r>
          </a:p>
          <a:p>
            <a:r>
              <a:rPr lang="en-US">
                <a:solidFill>
                  <a:srgbClr val="17375E"/>
                </a:solidFill>
              </a:rPr>
              <a:t>- CO freeze-out</a:t>
            </a:r>
          </a:p>
          <a:p>
            <a:r>
              <a:rPr lang="en-US">
                <a:solidFill>
                  <a:srgbClr val="17375E"/>
                </a:solidFill>
              </a:rPr>
              <a:t>- other organic 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733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Protostellar envelopes:</a:t>
            </a:r>
            <a:endParaRPr lang="en-US">
              <a:solidFill>
                <a:srgbClr val="17375E"/>
              </a:solidFill>
            </a:endParaRPr>
          </a:p>
          <a:p>
            <a:r>
              <a:rPr lang="en-US">
                <a:solidFill>
                  <a:srgbClr val="17375E"/>
                </a:solidFill>
              </a:rPr>
              <a:t>- COMs formation</a:t>
            </a:r>
            <a:endParaRPr lang="en-US" b="1">
              <a:solidFill>
                <a:srgbClr val="953735"/>
              </a:solidFill>
            </a:endParaRPr>
          </a:p>
          <a:p>
            <a:r>
              <a:rPr lang="en-US">
                <a:solidFill>
                  <a:srgbClr val="17375E"/>
                </a:solidFill>
              </a:rPr>
              <a:t>- ice sublimation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828800"/>
            <a:ext cx="1676400" cy="2438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1828800"/>
            <a:ext cx="1219200" cy="2438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1828800"/>
            <a:ext cx="2590800" cy="3505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433893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Grains:</a:t>
            </a:r>
          </a:p>
          <a:p>
            <a:r>
              <a:rPr lang="en-US">
                <a:solidFill>
                  <a:srgbClr val="254061"/>
                </a:solidFill>
              </a:rPr>
              <a:t>- size &lt; 0.5 μm</a:t>
            </a:r>
          </a:p>
          <a:p>
            <a:r>
              <a:rPr lang="en-US">
                <a:solidFill>
                  <a:srgbClr val="254061"/>
                </a:solidFill>
              </a:rPr>
              <a:t>- M</a:t>
            </a:r>
            <a:r>
              <a:rPr lang="en-US" baseline="-25000">
                <a:solidFill>
                  <a:srgbClr val="254061"/>
                </a:solidFill>
              </a:rPr>
              <a:t>d</a:t>
            </a:r>
            <a:r>
              <a:rPr lang="en-US">
                <a:solidFill>
                  <a:srgbClr val="254061"/>
                </a:solidFill>
              </a:rPr>
              <a:t>/M</a:t>
            </a:r>
            <a:r>
              <a:rPr lang="en-US" baseline="-25000">
                <a:solidFill>
                  <a:srgbClr val="254061"/>
                </a:solidFill>
              </a:rPr>
              <a:t>g</a:t>
            </a:r>
            <a:r>
              <a:rPr lang="en-US">
                <a:solidFill>
                  <a:srgbClr val="254061"/>
                </a:solidFill>
              </a:rPr>
              <a:t> = 1 %</a:t>
            </a:r>
          </a:p>
          <a:p>
            <a:r>
              <a:rPr lang="en-US">
                <a:solidFill>
                  <a:srgbClr val="254061"/>
                </a:solidFill>
              </a:rPr>
              <a:t>- X</a:t>
            </a:r>
            <a:r>
              <a:rPr lang="en-US" baseline="-25000">
                <a:solidFill>
                  <a:srgbClr val="254061"/>
                </a:solidFill>
              </a:rPr>
              <a:t>d</a:t>
            </a:r>
            <a:r>
              <a:rPr lang="en-US">
                <a:solidFill>
                  <a:srgbClr val="254061"/>
                </a:solidFill>
              </a:rPr>
              <a:t> = 10</a:t>
            </a:r>
            <a:r>
              <a:rPr lang="en-US" baseline="30000">
                <a:solidFill>
                  <a:srgbClr val="254061"/>
                </a:solidFill>
              </a:rPr>
              <a:t>-12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53735"/>
                </a:solidFill>
              </a:rPr>
              <a:t>1 - Introduction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2 - Model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6044624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Adapted from the review by Herbst &amp; van Dishoeck (2009)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0200" y="2057400"/>
            <a:ext cx="128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≈ 10</a:t>
            </a:r>
            <a:r>
              <a:rPr lang="en-US" baseline="30000"/>
              <a:t>6</a:t>
            </a:r>
            <a:r>
              <a:rPr lang="en-US"/>
              <a:t>-10</a:t>
            </a:r>
            <a:r>
              <a:rPr lang="en-US" baseline="30000"/>
              <a:t>7</a:t>
            </a:r>
            <a:r>
              <a:rPr lang="en-US"/>
              <a:t> yr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19600" y="2057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≈ 10</a:t>
            </a:r>
            <a:r>
              <a:rPr lang="en-US" baseline="30000"/>
              <a:t>5</a:t>
            </a:r>
            <a:r>
              <a:rPr lang="en-US"/>
              <a:t> yr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2057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≈ 10</a:t>
            </a:r>
            <a:r>
              <a:rPr lang="en-US" baseline="30000"/>
              <a:t>5</a:t>
            </a:r>
            <a:r>
              <a:rPr lang="en-US"/>
              <a:t> yr</a:t>
            </a:r>
          </a:p>
        </p:txBody>
      </p:sp>
    </p:spTree>
    <p:extLst>
      <p:ext uri="{BB962C8B-B14F-4D97-AF65-F5344CB8AC3E}">
        <p14:creationId xmlns:p14="http://schemas.microsoft.com/office/powerpoint/2010/main" val="3633644847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1" grpId="1" animBg="1"/>
      <p:bldP spid="12" grpId="0" animBg="1"/>
      <p:bldP spid="13" grpId="0" animBg="1"/>
      <p:bldP spid="13" grpId="1" animBg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1804" y="3700046"/>
            <a:ext cx="3900196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Deuteration in prestellar cores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6" y="2762072"/>
            <a:ext cx="86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High deuteration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is observed for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various species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400" b="1">
                <a:solidFill>
                  <a:srgbClr val="953735"/>
                </a:solidFill>
              </a:rPr>
              <a:t>prestellar cores</a:t>
            </a:r>
            <a:r>
              <a:rPr lang="en-US" sz="2400" b="1">
                <a:solidFill>
                  <a:srgbClr val="17375E"/>
                </a:solidFill>
              </a:rPr>
              <a:t>:</a:t>
            </a:r>
            <a:endParaRPr lang="en-US" sz="2400">
              <a:solidFill>
                <a:srgbClr val="17375E"/>
              </a:solidFill>
            </a:endParaRPr>
          </a:p>
          <a:p>
            <a:pPr algn="just"/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deut_COdep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804" y="3700046"/>
            <a:ext cx="3900196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1804" y="3238381"/>
            <a:ext cx="390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>
                    <a:lumMod val="75000"/>
                  </a:schemeClr>
                </a:solidFill>
              </a:rPr>
              <a:t>Prestellar cores</a:t>
            </a:r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53735"/>
                </a:solidFill>
              </a:rPr>
              <a:t>1 - Introduction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2 -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6367046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see Ceccarelli et al. (2007); Bacmann et al. (2007)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946" y="1649849"/>
            <a:ext cx="86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Deuterium fractionation: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Abundance ratio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between an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hydrogenated species </a:t>
            </a:r>
            <a:r>
              <a:rPr lang="en-US" sz="2200">
                <a:solidFill>
                  <a:srgbClr val="17375E"/>
                </a:solidFill>
              </a:rPr>
              <a:t>and its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deuterated isotopologue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 including D atom(s)</a:t>
            </a:r>
          </a:p>
          <a:p>
            <a:pPr algn="just"/>
            <a:r>
              <a:rPr lang="en-US" sz="2200" b="1">
                <a:solidFill>
                  <a:schemeClr val="tx2">
                    <a:lumMod val="75000"/>
                  </a:schemeClr>
                </a:solidFill>
              </a:rPr>
              <a:t>Ex: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 water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 HDO/H</a:t>
            </a:r>
            <a:r>
              <a:rPr lang="en-US" sz="2200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O or D</a:t>
            </a:r>
            <a:r>
              <a:rPr lang="en-US" sz="2200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O/H</a:t>
            </a:r>
            <a:r>
              <a:rPr lang="en-US" sz="2200" baseline="-2500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O</a:t>
            </a:r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404" y="3238381"/>
            <a:ext cx="39001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tx2">
                    <a:lumMod val="75000"/>
                  </a:schemeClr>
                </a:solidFill>
              </a:rPr>
              <a:t>Molecular clouds</a:t>
            </a:r>
          </a:p>
          <a:p>
            <a:pPr algn="ctr"/>
            <a:endParaRPr lang="en-US" sz="2400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400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b="1">
                <a:solidFill>
                  <a:schemeClr val="tx2">
                    <a:lumMod val="75000"/>
                  </a:schemeClr>
                </a:solidFill>
              </a:rPr>
              <a:t>Cosmic D/H reservoir: 10</a:t>
            </a:r>
            <a:r>
              <a:rPr lang="en-US" sz="2400" b="1" baseline="30000">
                <a:solidFill>
                  <a:schemeClr val="tx2">
                    <a:lumMod val="75000"/>
                  </a:schemeClr>
                </a:solidFill>
              </a:rPr>
              <a:t>-5</a:t>
            </a:r>
          </a:p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</a:rPr>
              <a:t>(Linsky 2003)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638800" y="41910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37098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  <p:bldP spid="21" grpId="0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133600"/>
            <a:ext cx="4267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Deuteration in Class 0 protostars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6" y="1668959"/>
            <a:ext cx="873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Very high molecular deuteration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is observed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in Class 0 </a:t>
            </a:r>
            <a:r>
              <a:rPr lang="en-US" sz="2400" b="1">
                <a:solidFill>
                  <a:srgbClr val="953735"/>
                </a:solidFill>
              </a:rPr>
              <a:t>protostars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just"/>
            <a:endParaRPr lang="en-US" sz="24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24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deut_molecule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33600"/>
            <a:ext cx="426720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63200" y="2209800"/>
            <a:ext cx="464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Why do the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grain surface molecules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show </a:t>
            </a:r>
            <a:r>
              <a:rPr lang="en-US" sz="2200" b="1" dirty="0">
                <a:solidFill>
                  <a:srgbClr val="953735"/>
                </a:solidFill>
              </a:rPr>
              <a:t>different fractionations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just"/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Gas phase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processes are </a:t>
            </a:r>
            <a:r>
              <a:rPr lang="en-US" sz="2200" b="1" dirty="0">
                <a:solidFill>
                  <a:srgbClr val="953735"/>
                </a:solidFill>
              </a:rPr>
              <a:t>not efficient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enough to alter the deuteration after the ice evaporation seen in Class 0 protostars</a:t>
            </a:r>
          </a:p>
          <a:p>
            <a:pPr algn="just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Charnley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+ 1997, André+ 2000,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Osamura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+ 2004)</a:t>
            </a:r>
          </a:p>
          <a:p>
            <a:pPr algn="just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200" dirty="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The deuteration observed in Class 0 protostars </a:t>
            </a:r>
            <a:r>
              <a:rPr lang="en-US" sz="2200" b="1" dirty="0">
                <a:solidFill>
                  <a:srgbClr val="953735"/>
                </a:solidFill>
              </a:rPr>
              <a:t>reflects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the formation in </a:t>
            </a:r>
            <a:r>
              <a:rPr lang="en-US" sz="2200" b="1" dirty="0">
                <a:solidFill>
                  <a:srgbClr val="953735"/>
                </a:solidFill>
              </a:rPr>
              <a:t>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53735"/>
                </a:solidFill>
              </a:rPr>
              <a:t>1 - Introduction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2 -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4648200"/>
            <a:ext cx="1850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>
                <a:solidFill>
                  <a:srgbClr val="0000FF"/>
                </a:solidFill>
              </a:rPr>
              <a:t>Simple deuteration</a:t>
            </a:r>
          </a:p>
          <a:p>
            <a:pPr algn="r"/>
            <a:r>
              <a:rPr lang="en-US" sz="1600" b="1">
                <a:solidFill>
                  <a:srgbClr val="FF0000"/>
                </a:solidFill>
              </a:rPr>
              <a:t>Double deuteration</a:t>
            </a:r>
          </a:p>
          <a:p>
            <a:pPr algn="r"/>
            <a:r>
              <a:rPr lang="en-US" sz="1600" b="1">
                <a:solidFill>
                  <a:srgbClr val="008000"/>
                </a:solidFill>
              </a:rPr>
              <a:t>Triple deuteration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636704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7375E"/>
                </a:solidFill>
              </a:rPr>
              <a:t>From Taquet et al. (2012, in press)</a:t>
            </a:r>
            <a:endParaRPr lang="en-US" b="1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6771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00598" y="3048000"/>
            <a:ext cx="4038601" cy="2504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/>
              <a:t>Deuterium chemistry</a:t>
            </a:r>
          </a:p>
        </p:txBody>
      </p:sp>
      <p:pic>
        <p:nvPicPr>
          <p:cNvPr id="3" name="Picture 2" descr="F_op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14600"/>
            <a:ext cx="4347782" cy="40581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7946" y="1668959"/>
            <a:ext cx="8581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254061"/>
                </a:solidFill>
              </a:rPr>
              <a:t>The deuteration reactions are in competition with reactions involving CO </a:t>
            </a:r>
            <a:r>
              <a:rPr lang="en-US" sz="2200" b="1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rgbClr val="254061"/>
                </a:solidFill>
              </a:rPr>
              <a:t> its depletion increases their reactivity</a:t>
            </a:r>
            <a:endParaRPr lang="en-US" sz="2200">
              <a:solidFill>
                <a:srgbClr val="254061"/>
              </a:solidFill>
            </a:endParaRPr>
          </a:p>
          <a:p>
            <a:pPr algn="just"/>
            <a:endParaRPr lang="en-US" sz="2200">
              <a:solidFill>
                <a:srgbClr val="254061"/>
              </a:solidFill>
            </a:endParaRPr>
          </a:p>
          <a:p>
            <a:pPr algn="just"/>
            <a:endParaRPr lang="en-US" sz="2200">
              <a:solidFill>
                <a:srgbClr val="25406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203439"/>
            <a:ext cx="320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254061"/>
                </a:solidFill>
              </a:rPr>
              <a:t>Gas phase deuterium network</a:t>
            </a:r>
          </a:p>
        </p:txBody>
      </p:sp>
      <p:pic>
        <p:nvPicPr>
          <p:cNvPr id="6" name="Picture 5" descr="model_deu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3026516"/>
            <a:ext cx="4038601" cy="2526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599" y="5552866"/>
            <a:ext cx="4038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54061"/>
                </a:solidFill>
              </a:rPr>
              <a:t>Model predictions computed by Roberts et al. (2004) with a gas phase model for n</a:t>
            </a:r>
            <a:r>
              <a:rPr lang="en-US" baseline="-25000">
                <a:solidFill>
                  <a:srgbClr val="254061"/>
                </a:solidFill>
              </a:rPr>
              <a:t>H</a:t>
            </a:r>
            <a:r>
              <a:rPr lang="en-US">
                <a:solidFill>
                  <a:srgbClr val="254061"/>
                </a:solidFill>
              </a:rPr>
              <a:t> = 2 10</a:t>
            </a:r>
            <a:r>
              <a:rPr lang="en-US" baseline="30000">
                <a:solidFill>
                  <a:srgbClr val="254061"/>
                </a:solidFill>
              </a:rPr>
              <a:t>6</a:t>
            </a:r>
            <a:r>
              <a:rPr lang="en-US">
                <a:solidFill>
                  <a:srgbClr val="254061"/>
                </a:solidFill>
              </a:rPr>
              <a:t> cm</a:t>
            </a:r>
            <a:r>
              <a:rPr lang="en-US" baseline="30000">
                <a:solidFill>
                  <a:srgbClr val="254061"/>
                </a:solidFill>
              </a:rPr>
              <a:t>-3</a:t>
            </a:r>
            <a:r>
              <a:rPr lang="en-US">
                <a:solidFill>
                  <a:srgbClr val="254061"/>
                </a:solidFill>
              </a:rPr>
              <a:t>, T = 10 K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2 - 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3 - Predictions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GRAINOBLE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5" y="3460790"/>
            <a:ext cx="4669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rgbClr val="254061"/>
                </a:solidFill>
              </a:rPr>
              <a:t> </a:t>
            </a:r>
            <a:r>
              <a:rPr lang="en-US" sz="2200">
                <a:solidFill>
                  <a:srgbClr val="17375E"/>
                </a:solidFill>
              </a:rPr>
              <a:t>Following surface experiments which show that cold ices are mostly inert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(see Watanabe et al. 2003, 2004)</a:t>
            </a:r>
            <a:r>
              <a:rPr lang="en-US" sz="2200">
                <a:solidFill>
                  <a:srgbClr val="17375E"/>
                </a:solidFill>
              </a:rPr>
              <a:t>,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Multilayer approach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that</a:t>
            </a:r>
            <a:r>
              <a:rPr lang="en-US" sz="2200" b="1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200" b="1">
              <a:solidFill>
                <a:srgbClr val="254061"/>
              </a:solidFill>
            </a:endParaRP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distinguishes the processes between surface/ bulk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traps particles in the bulk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saves the composition of each layer</a:t>
            </a:r>
          </a:p>
          <a:p>
            <a:pPr algn="just"/>
            <a:r>
              <a:rPr lang="en-US" sz="22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rgbClr val="254061"/>
                </a:solidFill>
              </a:rPr>
              <a:t> </a:t>
            </a:r>
            <a:r>
              <a:rPr lang="en-US" sz="2200">
                <a:solidFill>
                  <a:srgbClr val="254061"/>
                </a:solidFill>
              </a:rPr>
              <a:t>accurate for ice photolysis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16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schema_lay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39" y="3408641"/>
            <a:ext cx="3987761" cy="299215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6336268"/>
            <a:ext cx="473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254061"/>
                </a:solidFill>
              </a:rPr>
              <a:t>Taquet, Ceccarelli, Kahane 2012a, A&amp;A, </a:t>
            </a:r>
            <a:r>
              <a:rPr lang="en-US" smtClean="0">
                <a:solidFill>
                  <a:srgbClr val="254061"/>
                </a:solidFill>
              </a:rPr>
              <a:t>538, A42</a:t>
            </a:r>
            <a:endParaRPr lang="en-US">
              <a:solidFill>
                <a:srgbClr val="254061"/>
              </a:solidFill>
            </a:endParaRPr>
          </a:p>
          <a:p>
            <a:endParaRPr lang="en-US">
              <a:solidFill>
                <a:srgbClr val="25406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7946" y="1651099"/>
            <a:ext cx="85557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200" b="1">
                <a:solidFill>
                  <a:srgbClr val="953735"/>
                </a:solidFill>
              </a:rPr>
              <a:t>ime-dependent gas-grain </a:t>
            </a:r>
            <a:r>
              <a:rPr lang="en-US" sz="2200">
                <a:solidFill>
                  <a:srgbClr val="254061"/>
                </a:solidFill>
              </a:rPr>
              <a:t>astrochemical model based on the </a:t>
            </a:r>
            <a:r>
              <a:rPr lang="en-US" sz="2200" b="1">
                <a:solidFill>
                  <a:srgbClr val="953735"/>
                </a:solidFill>
              </a:rPr>
              <a:t>rate equations </a:t>
            </a:r>
            <a:r>
              <a:rPr lang="en-US" sz="2200">
                <a:solidFill>
                  <a:srgbClr val="254061"/>
                </a:solidFill>
              </a:rPr>
              <a:t>(Hasegawa et al. 1992)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gas phase processes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gas-grain processes </a:t>
            </a:r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accretion and (thermal+non-thermal) desorption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bimolecular and exothermic surface reactions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/>
              <a:t>An example: </a:t>
            </a:r>
            <a:br>
              <a:rPr lang="en-US" sz="4000"/>
            </a:br>
            <a:r>
              <a:rPr lang="en-US" sz="4000"/>
              <a:t>the methanol network</a:t>
            </a:r>
          </a:p>
        </p:txBody>
      </p:sp>
      <p:pic>
        <p:nvPicPr>
          <p:cNvPr id="3" name="Picture 2" descr="methanol_networ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38400"/>
            <a:ext cx="5689601" cy="384048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 rot="3094406">
            <a:off x="5003161" y="4027514"/>
            <a:ext cx="4810469" cy="71311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945" y="1668959"/>
            <a:ext cx="863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17375E"/>
                </a:solidFill>
              </a:rPr>
              <a:t>Chemical network based on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recent experimental studies</a:t>
            </a:r>
            <a:r>
              <a:rPr lang="en-US" sz="2400">
                <a:solidFill>
                  <a:srgbClr val="17375E"/>
                </a:solidFill>
              </a:rPr>
              <a:t>:</a:t>
            </a:r>
          </a:p>
          <a:p>
            <a:pPr algn="just"/>
            <a:endParaRPr lang="en-US" sz="2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46" y="2438400"/>
            <a:ext cx="2942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254061"/>
                </a:solidFill>
              </a:rPr>
              <a:t>- Hydrogenation of  CO</a:t>
            </a:r>
          </a:p>
          <a:p>
            <a:r>
              <a:rPr lang="en-US" sz="1600">
                <a:solidFill>
                  <a:srgbClr val="254061"/>
                </a:solidFill>
              </a:rPr>
              <a:t>(Watanabe+ 2002, 2004, 2006, Fuchs+ 2009)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946" y="3429000"/>
            <a:ext cx="29424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CO deuteration via addition/abstraction reactions</a:t>
            </a:r>
            <a:endParaRPr lang="en-US" sz="2200" baseline="-25000">
              <a:solidFill>
                <a:srgbClr val="254061"/>
              </a:solidFill>
            </a:endParaRPr>
          </a:p>
          <a:p>
            <a:pPr algn="just"/>
            <a:r>
              <a:rPr lang="en-US" sz="1600">
                <a:solidFill>
                  <a:srgbClr val="254061"/>
                </a:solidFill>
              </a:rPr>
              <a:t>(Hidaka+ 2009)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945" y="4876800"/>
            <a:ext cx="29424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CH</a:t>
            </a:r>
            <a:r>
              <a:rPr lang="en-US" sz="2200" baseline="-25000">
                <a:solidFill>
                  <a:srgbClr val="254061"/>
                </a:solidFill>
              </a:rPr>
              <a:t>3</a:t>
            </a:r>
            <a:r>
              <a:rPr lang="en-US" sz="2200">
                <a:solidFill>
                  <a:srgbClr val="254061"/>
                </a:solidFill>
              </a:rPr>
              <a:t>OH deuteration via addition/abstraction reactions</a:t>
            </a:r>
            <a:endParaRPr lang="en-US" sz="2200" baseline="-25000">
              <a:solidFill>
                <a:srgbClr val="254061"/>
              </a:solidFill>
            </a:endParaRPr>
          </a:p>
          <a:p>
            <a:pPr algn="just"/>
            <a:r>
              <a:rPr lang="en-US" sz="1600">
                <a:solidFill>
                  <a:srgbClr val="254061"/>
                </a:solidFill>
              </a:rPr>
              <a:t>(Nagaoka+ 2005, 2007)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3276600"/>
            <a:ext cx="3048000" cy="108079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4876800"/>
            <a:ext cx="5689600" cy="140208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2 - 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320000" flipH="1">
            <a:off x="6144575" y="26959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320000" flipH="1">
            <a:off x="6851325" y="35341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320000" flipH="1">
            <a:off x="7419025" y="44485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320000" flipH="1">
            <a:off x="8125775" y="54391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520000" flipH="1">
            <a:off x="6754175" y="3552423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520000" flipH="1">
            <a:off x="5458775" y="3552423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21120000" flipH="1">
            <a:off x="4758552" y="3545025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21120000" flipH="1">
            <a:off x="6082798" y="3545023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320000" flipH="1">
            <a:off x="4834752" y="3541575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320000" flipH="1">
            <a:off x="5534975" y="35341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320000" flipH="1">
            <a:off x="6151101" y="3545025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320000" flipH="1">
            <a:off x="6864675" y="3534176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520000" flipH="1">
            <a:off x="8028625" y="54391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520000" flipH="1">
            <a:off x="6657025" y="54391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21120000" flipH="1">
            <a:off x="6033002" y="5431779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21120000" flipH="1">
            <a:off x="7357248" y="5431777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520000" flipH="1">
            <a:off x="5382575" y="5457423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1120000" flipH="1">
            <a:off x="4682352" y="5450025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0" y="6336268"/>
            <a:ext cx="753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254061"/>
                </a:solidFill>
              </a:rPr>
              <a:t>Chemical network proposed by Watanabe &amp; Kouchi (2008), Hidaka et al. (2009)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/>
      <p:bldP spid="10" grpId="0" animBg="1"/>
      <p:bldP spid="10" grpId="1" animBg="1"/>
      <p:bldP spid="11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/>
              <a:t>Formation and deuteration of water ice</a:t>
            </a:r>
          </a:p>
        </p:txBody>
      </p:sp>
      <p:pic>
        <p:nvPicPr>
          <p:cNvPr id="5" name="Picture 4" descr="water_networ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76400"/>
            <a:ext cx="4407317" cy="488908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 rot="3094406">
            <a:off x="5711351" y="2609309"/>
            <a:ext cx="2489748" cy="41542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7946" y="1668959"/>
            <a:ext cx="416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254061"/>
                </a:solidFill>
              </a:rPr>
              <a:t>Chemical network based on recent experimental works: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46" y="2590800"/>
            <a:ext cx="4161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254061"/>
                </a:solidFill>
              </a:rPr>
              <a:t>- Hydrogenation of atomic O</a:t>
            </a:r>
          </a:p>
          <a:p>
            <a:r>
              <a:rPr lang="en-US" sz="1600">
                <a:solidFill>
                  <a:srgbClr val="254061"/>
                </a:solidFill>
              </a:rPr>
              <a:t>(Dulieu+ 2010, Jing+ 2011, Oba+ 2012)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946" y="3420308"/>
            <a:ext cx="4161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Hydrogenation of O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, O</a:t>
            </a:r>
            <a:r>
              <a:rPr lang="en-US" sz="2200" baseline="-25000">
                <a:solidFill>
                  <a:srgbClr val="254061"/>
                </a:solidFill>
              </a:rPr>
              <a:t>3</a:t>
            </a:r>
          </a:p>
          <a:p>
            <a:pPr algn="just"/>
            <a:r>
              <a:rPr lang="en-US" sz="1600">
                <a:solidFill>
                  <a:srgbClr val="254061"/>
                </a:solidFill>
              </a:rPr>
              <a:t>(Miyauchi+ 2008, Ioppolo+ 2008, Mokrane+ 2009, Cuppen+ 2010, Romanzin+ 2011)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946" y="4486870"/>
            <a:ext cx="4161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Deuteration of O, O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</a:p>
          <a:p>
            <a:pPr algn="just"/>
            <a:r>
              <a:rPr lang="en-US" sz="1600">
                <a:solidFill>
                  <a:srgbClr val="254061"/>
                </a:solidFill>
              </a:rPr>
              <a:t>(Miyauchi+ 2008, Matar+ 2008, Oba+ 2012)</a:t>
            </a:r>
          </a:p>
        </p:txBody>
      </p:sp>
      <p:sp>
        <p:nvSpPr>
          <p:cNvPr id="12" name="Rectangle 11"/>
          <p:cNvSpPr/>
          <p:nvPr/>
        </p:nvSpPr>
        <p:spPr>
          <a:xfrm rot="18484237">
            <a:off x="5684126" y="5122522"/>
            <a:ext cx="2489748" cy="47119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0999" y="3761619"/>
            <a:ext cx="825917" cy="47119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0" y="1668958"/>
            <a:ext cx="3505200" cy="473184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2 - Model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8800" y="3048000"/>
            <a:ext cx="4546600" cy="3320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 probabilities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945" y="1668959"/>
            <a:ext cx="863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Some key reactions show activation energy barriers</a:t>
            </a:r>
          </a:p>
          <a:p>
            <a:pPr algn="just"/>
            <a:endParaRPr lang="en-US" sz="2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45" y="2209800"/>
            <a:ext cx="8505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- In </a:t>
            </a:r>
            <a:r>
              <a:rPr lang="en-US" sz="2200" b="1">
                <a:solidFill>
                  <a:srgbClr val="953735"/>
                </a:solidFill>
              </a:rPr>
              <a:t>previous models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, reaction probability computed assuming a </a:t>
            </a:r>
            <a:r>
              <a:rPr lang="en-US" sz="2200" b="1">
                <a:solidFill>
                  <a:srgbClr val="953735"/>
                </a:solidFill>
              </a:rPr>
              <a:t>rectangular energy barrier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with a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width arbitrary fixed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to 1 A</a:t>
            </a:r>
            <a:endParaRPr lang="en-US" sz="12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120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sz="2200">
              <a:solidFill>
                <a:srgbClr val="1B672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45" y="3657600"/>
            <a:ext cx="416165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The </a:t>
            </a:r>
            <a:r>
              <a:rPr lang="en-US" sz="2200" b="1">
                <a:solidFill>
                  <a:srgbClr val="953735"/>
                </a:solidFill>
              </a:rPr>
              <a:t>Eckart model </a:t>
            </a:r>
            <a:r>
              <a:rPr lang="en-US" sz="2200">
                <a:solidFill>
                  <a:srgbClr val="254061"/>
                </a:solidFill>
              </a:rPr>
              <a:t>is introduced for all the reactions, from quantum gas phase calculations</a:t>
            </a:r>
          </a:p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fit an approximate PES </a:t>
            </a:r>
          </a:p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compute an accurate reaction probability</a:t>
            </a:r>
          </a:p>
          <a:p>
            <a:pPr algn="just"/>
            <a:r>
              <a:rPr lang="en-US" sz="2200" b="1">
                <a:solidFill>
                  <a:srgbClr val="254061"/>
                </a:solidFill>
              </a:rPr>
              <a:t>ex:</a:t>
            </a:r>
            <a:r>
              <a:rPr lang="en-US" sz="2200">
                <a:solidFill>
                  <a:srgbClr val="254061"/>
                </a:solidFill>
              </a:rPr>
              <a:t>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O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 + H </a:t>
            </a:r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O + OH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P</a:t>
            </a:r>
            <a:r>
              <a:rPr lang="en-US" sz="2200" baseline="-25000">
                <a:solidFill>
                  <a:srgbClr val="254061"/>
                </a:solidFill>
              </a:rPr>
              <a:t>r,square</a:t>
            </a:r>
            <a:r>
              <a:rPr lang="en-US" sz="2200">
                <a:solidFill>
                  <a:srgbClr val="254061"/>
                </a:solidFill>
              </a:rPr>
              <a:t> = 1.2 10</a:t>
            </a:r>
            <a:r>
              <a:rPr lang="en-US" sz="2200" baseline="30000">
                <a:solidFill>
                  <a:srgbClr val="254061"/>
                </a:solidFill>
              </a:rPr>
              <a:t>-8</a:t>
            </a:r>
            <a:r>
              <a:rPr lang="en-US" sz="2200">
                <a:solidFill>
                  <a:srgbClr val="254061"/>
                </a:solidFill>
              </a:rPr>
              <a:t>; P</a:t>
            </a:r>
            <a:r>
              <a:rPr lang="en-US" sz="2200" baseline="-25000">
                <a:solidFill>
                  <a:srgbClr val="254061"/>
                </a:solidFill>
              </a:rPr>
              <a:t>r,Eckart</a:t>
            </a:r>
            <a:r>
              <a:rPr lang="en-US" sz="2200">
                <a:solidFill>
                  <a:srgbClr val="254061"/>
                </a:solidFill>
              </a:rPr>
              <a:t>  = 1.4 10</a:t>
            </a:r>
            <a:r>
              <a:rPr lang="en-US" sz="2200" baseline="30000">
                <a:solidFill>
                  <a:srgbClr val="254061"/>
                </a:solidFill>
              </a:rPr>
              <a:t>-7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6643" y="6367046"/>
            <a:ext cx="5251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Taquet, Peters, Kahane, Ceccarelli et al. 2012c, A&amp;A, in press.</a:t>
            </a:r>
          </a:p>
          <a:p>
            <a:endParaRPr lang="en-US"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2 -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50594" y="5943600"/>
            <a:ext cx="40378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340894" y="4533106"/>
            <a:ext cx="2819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64200" y="5943600"/>
            <a:ext cx="2062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Reaction coordinate</a:t>
            </a:r>
          </a:p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064333" y="4431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Energy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751388" y="4873624"/>
            <a:ext cx="144621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88200" y="4875212"/>
            <a:ext cx="144621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514976" y="4191000"/>
            <a:ext cx="136366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505576" y="4192588"/>
            <a:ext cx="1366836" cy="15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196806" y="3505200"/>
            <a:ext cx="992982" cy="397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85158" y="4352556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Reactants</a:t>
            </a:r>
          </a:p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369400" y="4352556"/>
            <a:ext cx="101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Products</a:t>
            </a:r>
          </a:p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426200" y="312420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TS</a:t>
            </a:r>
          </a:p>
          <a:p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749800" y="3385025"/>
            <a:ext cx="3884613" cy="2486928"/>
          </a:xfrm>
          <a:custGeom>
            <a:avLst/>
            <a:gdLst>
              <a:gd name="connsiteX0" fmla="*/ 0 w 3835653"/>
              <a:gd name="connsiteY0" fmla="*/ 1488724 h 2486928"/>
              <a:gd name="connsiteX1" fmla="*/ 1424426 w 3835653"/>
              <a:gd name="connsiteY1" fmla="*/ 1299952 h 2486928"/>
              <a:gd name="connsiteX2" fmla="*/ 1887793 w 3835653"/>
              <a:gd name="connsiteY2" fmla="*/ 132998 h 2486928"/>
              <a:gd name="connsiteX3" fmla="*/ 2402646 w 3835653"/>
              <a:gd name="connsiteY3" fmla="*/ 2097943 h 2486928"/>
              <a:gd name="connsiteX4" fmla="*/ 3835653 w 3835653"/>
              <a:gd name="connsiteY4" fmla="*/ 2466906 h 248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5653" h="2486928">
                <a:moveTo>
                  <a:pt x="0" y="1488724"/>
                </a:moveTo>
                <a:cubicBezTo>
                  <a:pt x="554897" y="1507315"/>
                  <a:pt x="1109794" y="1525906"/>
                  <a:pt x="1424426" y="1299952"/>
                </a:cubicBezTo>
                <a:cubicBezTo>
                  <a:pt x="1739058" y="1073998"/>
                  <a:pt x="1724756" y="0"/>
                  <a:pt x="1887793" y="132998"/>
                </a:cubicBezTo>
                <a:cubicBezTo>
                  <a:pt x="2050830" y="265997"/>
                  <a:pt x="2078003" y="1708958"/>
                  <a:pt x="2402646" y="2097943"/>
                </a:cubicBezTo>
                <a:cubicBezTo>
                  <a:pt x="2727289" y="2486928"/>
                  <a:pt x="3281471" y="2476917"/>
                  <a:pt x="3835653" y="2466906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196012" y="4203332"/>
            <a:ext cx="993777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73800" y="3886200"/>
            <a:ext cx="81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 = 1 A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45" name="Picture 44" descr="proba_reac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9896"/>
            <a:ext cx="2678848" cy="653892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rot="5400000">
            <a:off x="6606288" y="4164106"/>
            <a:ext cx="1317812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5400000">
            <a:off x="7299084" y="38862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</a:t>
            </a:r>
            <a:r>
              <a:rPr lang="en-US" baseline="-25000">
                <a:solidFill>
                  <a:srgbClr val="FF0000"/>
                </a:solidFill>
              </a:rPr>
              <a:t>a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5900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  <p:bldP spid="22" grpId="0"/>
      <p:bldP spid="23" grpId="0"/>
      <p:bldP spid="34" grpId="0"/>
      <p:bldP spid="35" grpId="0"/>
      <p:bldP spid="36" grpId="0"/>
      <p:bldP spid="41" grpId="0" animBg="1"/>
      <p:bldP spid="44" grpId="0"/>
      <p:bldP spid="44" grpId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05400" y="2833909"/>
            <a:ext cx="2890109" cy="3607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2132" y="2833909"/>
            <a:ext cx="2887868" cy="3588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/>
              <a:t>Abstraction reactions and </a:t>
            </a:r>
            <a:br>
              <a:rPr lang="en-US" sz="4000"/>
            </a:br>
            <a:r>
              <a:rPr lang="en-US" sz="4000"/>
              <a:t>formaldehyde/methanol deuterations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6" y="1668959"/>
            <a:ext cx="858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Abstraction reactions </a:t>
            </a:r>
            <a:r>
              <a:rPr lang="en-US" sz="24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b="1">
                <a:solidFill>
                  <a:srgbClr val="254061"/>
                </a:solidFill>
              </a:rPr>
              <a:t>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needed to reproduce the </a:t>
            </a:r>
            <a:r>
              <a:rPr lang="en-US" sz="2400" b="1">
                <a:solidFill>
                  <a:srgbClr val="953735"/>
                </a:solidFill>
              </a:rPr>
              <a:t>high observed H</a:t>
            </a:r>
            <a:r>
              <a:rPr lang="en-US" sz="2400" b="1" baseline="-25000">
                <a:solidFill>
                  <a:srgbClr val="953735"/>
                </a:solidFill>
              </a:rPr>
              <a:t>2</a:t>
            </a:r>
            <a:r>
              <a:rPr lang="en-US" sz="2400" b="1">
                <a:solidFill>
                  <a:srgbClr val="953735"/>
                </a:solidFill>
              </a:rPr>
              <a:t>CO and CH</a:t>
            </a:r>
            <a:r>
              <a:rPr lang="en-US" sz="2400" b="1" baseline="-25000">
                <a:solidFill>
                  <a:srgbClr val="953735"/>
                </a:solidFill>
              </a:rPr>
              <a:t>3</a:t>
            </a:r>
            <a:r>
              <a:rPr lang="en-US" sz="2400" b="1">
                <a:solidFill>
                  <a:srgbClr val="953735"/>
                </a:solidFill>
              </a:rPr>
              <a:t>OH deuterations</a:t>
            </a:r>
          </a:p>
        </p:txBody>
      </p:sp>
      <p:pic>
        <p:nvPicPr>
          <p:cNvPr id="4" name="Picture 3" descr="chd2oh_withoutabstract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32" y="2914820"/>
            <a:ext cx="2799466" cy="1612052"/>
          </a:xfrm>
          <a:prstGeom prst="rect">
            <a:avLst/>
          </a:prstGeom>
        </p:spPr>
      </p:pic>
      <p:pic>
        <p:nvPicPr>
          <p:cNvPr id="5" name="Picture 4" descr="d2co_withoutabstrac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51920"/>
            <a:ext cx="2813756" cy="1620280"/>
          </a:xfrm>
          <a:prstGeom prst="rect">
            <a:avLst/>
          </a:prstGeom>
        </p:spPr>
      </p:pic>
      <p:pic>
        <p:nvPicPr>
          <p:cNvPr id="6" name="Picture 5" descr="chd2oh_withabstract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14820"/>
            <a:ext cx="2808000" cy="1621521"/>
          </a:xfrm>
          <a:prstGeom prst="rect">
            <a:avLst/>
          </a:prstGeom>
        </p:spPr>
      </p:pic>
      <p:pic>
        <p:nvPicPr>
          <p:cNvPr id="7" name="Picture 6" descr="d2co_withabstract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5509" y="4550877"/>
            <a:ext cx="2808000" cy="1621522"/>
          </a:xfrm>
          <a:prstGeom prst="rect">
            <a:avLst/>
          </a:prstGeom>
        </p:spPr>
      </p:pic>
      <p:pic>
        <p:nvPicPr>
          <p:cNvPr id="8" name="Picture 7" descr="tim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32" y="6172199"/>
            <a:ext cx="2880000" cy="250433"/>
          </a:xfrm>
          <a:prstGeom prst="rect">
            <a:avLst/>
          </a:prstGeom>
        </p:spPr>
      </p:pic>
      <p:pic>
        <p:nvPicPr>
          <p:cNvPr id="9" name="Picture 8" descr="tim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509" y="6191190"/>
            <a:ext cx="2880000" cy="2504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26000" y="2895600"/>
            <a:ext cx="317859" cy="13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6000" y="4517966"/>
            <a:ext cx="317859" cy="13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29509" y="4543200"/>
            <a:ext cx="314278" cy="153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1709" y="2894156"/>
            <a:ext cx="314278" cy="1538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7782" y="2438400"/>
            <a:ext cx="3140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17375E"/>
                </a:solidFill>
              </a:rPr>
              <a:t>Addition reactions only</a:t>
            </a:r>
            <a:endParaRPr lang="en-US" sz="1600">
              <a:solidFill>
                <a:srgbClr val="17375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4384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17375E"/>
                </a:solidFill>
              </a:rPr>
              <a:t>Addition + abstraction reactions</a:t>
            </a:r>
            <a:endParaRPr lang="en-US" sz="1600">
              <a:solidFill>
                <a:srgbClr val="17375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6367046"/>
            <a:ext cx="4103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17375E"/>
                </a:solidFill>
              </a:rPr>
              <a:t>Taquet, Ceccarelli, Kahane 2012b, ApJL, </a:t>
            </a:r>
            <a:r>
              <a:rPr lang="en-US" sz="1600" smtClean="0">
                <a:solidFill>
                  <a:srgbClr val="17375E"/>
                </a:solidFill>
              </a:rPr>
              <a:t>748, L3</a:t>
            </a:r>
            <a:endParaRPr lang="en-US" sz="1600">
              <a:solidFill>
                <a:srgbClr val="17375E"/>
              </a:solidFill>
            </a:endParaRPr>
          </a:p>
          <a:p>
            <a:endParaRPr lang="en-US" sz="1600">
              <a:solidFill>
                <a:srgbClr val="25406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2 - Model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3 - Predictions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429000" y="3276600"/>
            <a:ext cx="609600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590800" y="4114800"/>
            <a:ext cx="2286000" cy="6096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62860" y="29718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7375E"/>
                </a:solidFill>
              </a:rPr>
              <a:t>Observations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45000" y="3077044"/>
            <a:ext cx="162000" cy="324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311915" y="5075029"/>
            <a:ext cx="136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[D</a:t>
            </a:r>
            <a:r>
              <a:rPr lang="en-US" sz="1000" baseline="-25000"/>
              <a:t>2</a:t>
            </a:r>
            <a:r>
              <a:rPr lang="en-US" sz="1000"/>
              <a:t>CO]/[H</a:t>
            </a:r>
            <a:r>
              <a:rPr lang="en-US" sz="1000" baseline="-25000"/>
              <a:t>2</a:t>
            </a:r>
            <a:r>
              <a:rPr lang="en-US" sz="1000"/>
              <a:t>CO]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11916" y="3426350"/>
            <a:ext cx="136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[CHD</a:t>
            </a:r>
            <a:r>
              <a:rPr lang="en-US" sz="1000" baseline="-25000"/>
              <a:t>2</a:t>
            </a:r>
            <a:r>
              <a:rPr lang="en-US" sz="1000"/>
              <a:t>OH]/[CH</a:t>
            </a:r>
            <a:r>
              <a:rPr lang="en-US" sz="1000" baseline="-25000"/>
              <a:t>3</a:t>
            </a:r>
            <a:r>
              <a:rPr lang="en-US" sz="1000"/>
              <a:t>OH]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105222" y="3179558"/>
            <a:ext cx="162000" cy="324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4472137" y="5177543"/>
            <a:ext cx="136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[D</a:t>
            </a:r>
            <a:r>
              <a:rPr lang="en-US" sz="1000" baseline="-25000"/>
              <a:t>2</a:t>
            </a:r>
            <a:r>
              <a:rPr lang="en-US" sz="1000"/>
              <a:t>CO]/[H</a:t>
            </a:r>
            <a:r>
              <a:rPr lang="en-US" sz="1000" baseline="-25000"/>
              <a:t>2</a:t>
            </a:r>
            <a:r>
              <a:rPr lang="en-US" sz="1000"/>
              <a:t>CO]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4472138" y="3528864"/>
            <a:ext cx="1360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[CHD</a:t>
            </a:r>
            <a:r>
              <a:rPr lang="en-US" sz="1000" baseline="-25000"/>
              <a:t>2</a:t>
            </a:r>
            <a:r>
              <a:rPr lang="en-US" sz="1000"/>
              <a:t>OH]/[CH</a:t>
            </a:r>
            <a:r>
              <a:rPr lang="en-US" sz="1000" baseline="-25000"/>
              <a:t>3</a:t>
            </a:r>
            <a:r>
              <a:rPr lang="en-US" sz="1000"/>
              <a:t>OH]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29198" y="3276601"/>
            <a:ext cx="762002" cy="4572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4267198" y="4038602"/>
            <a:ext cx="2286002" cy="7620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29" grpId="0"/>
      <p:bldP spid="32" grpId="0" animBg="1"/>
      <p:bldP spid="33" grpId="0"/>
      <p:bldP spid="34" grpId="0"/>
      <p:bldP spid="35" grpId="0" animBg="1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formation of Sun-like stars</a:t>
            </a:r>
          </a:p>
        </p:txBody>
      </p:sp>
      <p:pic>
        <p:nvPicPr>
          <p:cNvPr id="3" name="Picture 2" descr="Screen shot 2012-02-05 at 1.55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21837"/>
            <a:ext cx="4876800" cy="36037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562600" y="3276600"/>
            <a:ext cx="3290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>
                <a:solidFill>
                  <a:srgbClr val="10253F"/>
                </a:solidFill>
              </a:rPr>
              <a:t>Densities n</a:t>
            </a:r>
            <a:r>
              <a:rPr lang="en-US" sz="2200" baseline="-25000">
                <a:solidFill>
                  <a:srgbClr val="10253F"/>
                </a:solidFill>
              </a:rPr>
              <a:t>H</a:t>
            </a:r>
            <a:r>
              <a:rPr lang="en-US" sz="2200">
                <a:solidFill>
                  <a:srgbClr val="10253F"/>
                </a:solidFill>
              </a:rPr>
              <a:t>: 10</a:t>
            </a:r>
            <a:r>
              <a:rPr lang="en-US" sz="2200" baseline="30000">
                <a:solidFill>
                  <a:srgbClr val="10253F"/>
                </a:solidFill>
              </a:rPr>
              <a:t>3</a:t>
            </a:r>
            <a:r>
              <a:rPr lang="en-US" sz="2200">
                <a:solidFill>
                  <a:srgbClr val="10253F"/>
                </a:solidFill>
              </a:rPr>
              <a:t> – 10</a:t>
            </a:r>
            <a:r>
              <a:rPr lang="en-US" sz="2200" baseline="30000">
                <a:solidFill>
                  <a:srgbClr val="10253F"/>
                </a:solidFill>
              </a:rPr>
              <a:t>4</a:t>
            </a:r>
            <a:r>
              <a:rPr lang="en-US" sz="2200">
                <a:solidFill>
                  <a:srgbClr val="10253F"/>
                </a:solidFill>
              </a:rPr>
              <a:t> cm</a:t>
            </a:r>
            <a:r>
              <a:rPr lang="en-US" sz="2200" baseline="30000">
                <a:solidFill>
                  <a:srgbClr val="10253F"/>
                </a:solidFill>
              </a:rPr>
              <a:t>-3</a:t>
            </a:r>
          </a:p>
          <a:p>
            <a:r>
              <a:rPr lang="en-US" sz="2200">
                <a:solidFill>
                  <a:srgbClr val="10253F"/>
                </a:solidFill>
              </a:rPr>
              <a:t>Temperature T: 10 – 30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1722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Taurus Molecular Cloud seen in </a:t>
            </a:r>
            <a:r>
              <a:rPr lang="en-US" sz="1600" baseline="3000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CO J=1-0 emission (Goldsmith et al. 2008)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671935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Low-mass protostars usually form in cold dark clouds, also called molecular clouds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676400" y="2514600"/>
            <a:ext cx="8261944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2667000"/>
            <a:ext cx="8261944" cy="322787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151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344" y="2639529"/>
            <a:ext cx="3244256" cy="32278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524000" y="2514600"/>
            <a:ext cx="152400" cy="145163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/>
              <a:t>Interstellar grains and </a:t>
            </a:r>
            <a:br>
              <a:rPr lang="en-US"/>
            </a:br>
            <a:r>
              <a:rPr lang="en-US"/>
              <a:t>chemical complexity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71935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Infrared, sub-millimetric, and millimetric observations have revealed a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chemical evolution with the evolutionary stage of stars</a:t>
            </a:r>
          </a:p>
          <a:p>
            <a:pPr algn="just"/>
            <a:endParaRPr lang="en-US" sz="240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In spite of their tiny sizes (&lt; 0.5 μm), and their low abundances (1% in mass, &lt; 10</a:t>
            </a:r>
            <a:r>
              <a:rPr lang="en-US" sz="2400" baseline="30000">
                <a:solidFill>
                  <a:schemeClr val="accent1">
                    <a:lumMod val="50000"/>
                  </a:schemeClr>
                </a:solidFill>
              </a:rPr>
              <a:t>-12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in abundances),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interstellar grains play a crucial role in this chemical evolution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formation of Sun-like stars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671935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Cold dark cores form via the progressive accumulation of matter:</a:t>
            </a:r>
          </a:p>
        </p:txBody>
      </p:sp>
      <p:pic>
        <p:nvPicPr>
          <p:cNvPr id="12" name="Picture 11" descr="L151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39529"/>
            <a:ext cx="3244256" cy="32278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6200" y="5894871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1.2 mm continuum map of L1517B (Tafalla et al. 2004) </a:t>
            </a:r>
          </a:p>
        </p:txBody>
      </p:sp>
      <p:pic>
        <p:nvPicPr>
          <p:cNvPr id="14" name="Picture 13" descr="core_stru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743200"/>
            <a:ext cx="3445567" cy="30480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5105400" y="5894870"/>
            <a:ext cx="34455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Density, temperature and A</a:t>
            </a:r>
            <a:r>
              <a:rPr lang="en-US" sz="1600" baseline="-2500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 structure computed by Galli et al. (2002)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7499944" y="2535198"/>
            <a:ext cx="8261944" cy="8786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7499944" y="2623066"/>
            <a:ext cx="8261944" cy="322787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72100" y="2539424"/>
            <a:ext cx="3543300" cy="2673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formation of Sun-like stars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0167" y="3808412"/>
            <a:ext cx="2135833" cy="158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3343870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</a:rPr>
              <a:t>Gravitational collapse</a:t>
            </a:r>
          </a:p>
          <a:p>
            <a:pPr algn="ctr"/>
            <a:endParaRPr lang="en-US">
              <a:solidFill>
                <a:srgbClr val="10253F"/>
              </a:solidFill>
            </a:endParaRPr>
          </a:p>
          <a:p>
            <a:pPr algn="ctr"/>
            <a:r>
              <a:rPr lang="en-US">
                <a:solidFill>
                  <a:srgbClr val="10253F"/>
                </a:solidFill>
              </a:rPr>
              <a:t>and protostar birth</a:t>
            </a:r>
          </a:p>
        </p:txBody>
      </p:sp>
      <p:pic>
        <p:nvPicPr>
          <p:cNvPr id="6" name="Picture 5" descr="structure_1629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969" y="2615624"/>
            <a:ext cx="3494431" cy="2521472"/>
          </a:xfrm>
          <a:prstGeom prst="rect">
            <a:avLst/>
          </a:prstGeom>
        </p:spPr>
      </p:pic>
      <p:pic>
        <p:nvPicPr>
          <p:cNvPr id="7" name="Picture 6" descr="iras1629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445602"/>
            <a:ext cx="2872951" cy="288839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47900" y="5333999"/>
            <a:ext cx="3162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1.3 mm continuum  map of  </a:t>
            </a:r>
          </a:p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IRAS 16293  (Bottinelli et al. 2004)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5206424"/>
            <a:ext cx="358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Density and temperature structures derived by Crimier et al. (2010)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676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50000"/>
                  </a:schemeClr>
                </a:solidFill>
              </a:rPr>
              <a:t>A protostar borns at the center and starts to warm-up its envelope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formation of Sun-like stars</a:t>
            </a:r>
          </a:p>
        </p:txBody>
      </p:sp>
      <p:pic>
        <p:nvPicPr>
          <p:cNvPr id="14" name="Picture 13" descr="hh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77" y="1676400"/>
            <a:ext cx="2577323" cy="258405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fomalhaut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4495800"/>
            <a:ext cx="3047999" cy="208680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tmc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1" y="1676401"/>
            <a:ext cx="2590799" cy="258405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>
            <a:off x="4572000" y="2970212"/>
            <a:ext cx="1676400" cy="158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010005" y="4952602"/>
            <a:ext cx="1219993" cy="2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6172201" y="5563397"/>
            <a:ext cx="1447802" cy="15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358" y="1771471"/>
            <a:ext cx="1957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</a:rPr>
              <a:t>Envelope progressively accreted by the protostar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401" y="2971800"/>
            <a:ext cx="1676400" cy="1588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970212"/>
            <a:ext cx="19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</a:rPr>
              <a:t>Disk formation</a:t>
            </a:r>
          </a:p>
          <a:p>
            <a:pPr algn="ctr"/>
            <a:r>
              <a:rPr lang="en-US">
                <a:solidFill>
                  <a:srgbClr val="10253F"/>
                </a:solidFill>
              </a:rPr>
              <a:t>Bipolar outflows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3441" y="2323881"/>
            <a:ext cx="195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</a:rPr>
              <a:t>Almost of spherical envelope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3441" y="2970212"/>
            <a:ext cx="195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</a:rPr>
              <a:t>Evolved disk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556498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0253F"/>
                </a:solidFill>
              </a:rPr>
              <a:t>Formation of planetesimals, debris disks, and then planetary sytems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" y="4233446"/>
            <a:ext cx="226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di Francesco et al. (2008)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290846"/>
            <a:ext cx="3162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Boley et al. (2012)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392710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>
                    <a:lumMod val="50000"/>
                  </a:schemeClr>
                </a:solidFill>
              </a:rPr>
              <a:t>Hubble website</a:t>
            </a:r>
          </a:p>
        </p:txBody>
      </p:sp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5144"/>
            <a:ext cx="6477000" cy="4954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em_starfor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5145"/>
            <a:ext cx="6705600" cy="4954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Molecular clouds:</a:t>
            </a:r>
          </a:p>
          <a:p>
            <a:r>
              <a:rPr lang="en-US">
                <a:solidFill>
                  <a:srgbClr val="254061"/>
                </a:solidFill>
              </a:rPr>
              <a:t>- cosmic D/H ≈ 10</a:t>
            </a:r>
            <a:r>
              <a:rPr lang="en-US" baseline="30000">
                <a:solidFill>
                  <a:srgbClr val="254061"/>
                </a:solidFill>
              </a:rPr>
              <a:t>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2438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Prestellar cores:</a:t>
            </a:r>
          </a:p>
          <a:p>
            <a:r>
              <a:rPr lang="en-US">
                <a:solidFill>
                  <a:srgbClr val="254061"/>
                </a:solidFill>
              </a:rPr>
              <a:t>- deuteration increase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352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Protostellar envelopes:</a:t>
            </a:r>
          </a:p>
          <a:p>
            <a:r>
              <a:rPr lang="en-US">
                <a:solidFill>
                  <a:srgbClr val="254061"/>
                </a:solidFill>
              </a:rPr>
              <a:t>- superdeuteration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41910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953735"/>
                </a:solidFill>
              </a:rPr>
              <a:t>Solar System:</a:t>
            </a:r>
          </a:p>
          <a:p>
            <a:r>
              <a:rPr lang="en-US">
                <a:solidFill>
                  <a:srgbClr val="254061"/>
                </a:solidFill>
              </a:rPr>
              <a:t>- deuteration probes its molecular origin</a:t>
            </a:r>
          </a:p>
          <a:p>
            <a:r>
              <a:rPr lang="en-US">
                <a:solidFill>
                  <a:srgbClr val="254061"/>
                </a:solidFill>
              </a:rPr>
              <a:t>- deuteration probes Earth's water origin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828800"/>
            <a:ext cx="1676400" cy="2438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8600" y="1828800"/>
            <a:ext cx="1219200" cy="2438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47800" y="1828800"/>
            <a:ext cx="2590800" cy="3505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53735"/>
                </a:solidFill>
              </a:rPr>
              <a:t>1 - Introduction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2 - Model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6044624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solidFill>
                  <a:schemeClr val="tx2">
                    <a:lumMod val="75000"/>
                  </a:schemeClr>
                </a:solidFill>
              </a:rPr>
              <a:t>Adapted from the review by Herbst &amp; van Dishoeck (2009)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8600" y="4953000"/>
            <a:ext cx="2514600" cy="1600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Deuteration: why bothering ?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1" grpId="1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chemical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6" y="3554611"/>
            <a:ext cx="8276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953735"/>
                </a:solidFill>
              </a:rPr>
              <a:t>Surface chemical network </a:t>
            </a:r>
            <a:r>
              <a:rPr lang="en-US" sz="2400" dirty="0">
                <a:solidFill>
                  <a:srgbClr val="17375E"/>
                </a:solidFill>
              </a:rPr>
              <a:t>based on recent experimental works: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- </a:t>
            </a:r>
            <a:r>
              <a:rPr lang="en-US" sz="2200" b="1" dirty="0">
                <a:solidFill>
                  <a:srgbClr val="953735"/>
                </a:solidFill>
              </a:rPr>
              <a:t>deuterated water </a:t>
            </a:r>
            <a:r>
              <a:rPr lang="en-US" sz="2200" dirty="0">
                <a:solidFill>
                  <a:srgbClr val="17375E"/>
                </a:solidFill>
              </a:rPr>
              <a:t>network from </a:t>
            </a:r>
            <a:r>
              <a:rPr lang="en-US" sz="2200" dirty="0" err="1">
                <a:solidFill>
                  <a:srgbClr val="17375E"/>
                </a:solidFill>
              </a:rPr>
              <a:t>i</a:t>
            </a:r>
            <a:r>
              <a:rPr lang="en-US" sz="2200" dirty="0">
                <a:solidFill>
                  <a:srgbClr val="17375E"/>
                </a:solidFill>
              </a:rPr>
              <a:t>) O </a:t>
            </a:r>
            <a:r>
              <a:rPr lang="en-US" dirty="0">
                <a:solidFill>
                  <a:srgbClr val="17375E"/>
                </a:solidFill>
              </a:rPr>
              <a:t>(</a:t>
            </a:r>
            <a:r>
              <a:rPr lang="en-US" dirty="0" err="1">
                <a:solidFill>
                  <a:srgbClr val="17375E"/>
                </a:solidFill>
              </a:rPr>
              <a:t>Dulieu</a:t>
            </a:r>
            <a:r>
              <a:rPr lang="en-US" dirty="0">
                <a:solidFill>
                  <a:srgbClr val="17375E"/>
                </a:solidFill>
              </a:rPr>
              <a:t>+ 2010, Oba+ 2012)</a:t>
            </a:r>
            <a:r>
              <a:rPr lang="en-US" sz="2200" dirty="0">
                <a:solidFill>
                  <a:srgbClr val="17375E"/>
                </a:solidFill>
              </a:rPr>
              <a:t>,</a:t>
            </a:r>
          </a:p>
          <a:p>
            <a:pPr algn="just"/>
            <a:r>
              <a:rPr lang="en-US" sz="2200" dirty="0">
                <a:solidFill>
                  <a:srgbClr val="17375E"/>
                </a:solidFill>
              </a:rPr>
              <a:t>ii) O</a:t>
            </a:r>
            <a:r>
              <a:rPr lang="en-US" sz="2200" baseline="-25000" dirty="0">
                <a:solidFill>
                  <a:srgbClr val="17375E"/>
                </a:solidFill>
              </a:rPr>
              <a:t>2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dirty="0">
                <a:solidFill>
                  <a:srgbClr val="17375E"/>
                </a:solidFill>
              </a:rPr>
              <a:t>(</a:t>
            </a:r>
            <a:r>
              <a:rPr lang="en-US" dirty="0" err="1">
                <a:solidFill>
                  <a:srgbClr val="17375E"/>
                </a:solidFill>
              </a:rPr>
              <a:t>Miyauchi</a:t>
            </a:r>
            <a:r>
              <a:rPr lang="en-US" dirty="0">
                <a:solidFill>
                  <a:srgbClr val="17375E"/>
                </a:solidFill>
              </a:rPr>
              <a:t>+ 2008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Ioppolo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+ 2010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200" dirty="0">
                <a:solidFill>
                  <a:srgbClr val="17375E"/>
                </a:solidFill>
              </a:rPr>
              <a:t>, iii) O</a:t>
            </a:r>
            <a:r>
              <a:rPr lang="en-US" sz="2200" baseline="-25000" dirty="0">
                <a:solidFill>
                  <a:srgbClr val="17375E"/>
                </a:solidFill>
              </a:rPr>
              <a:t>3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dirty="0">
                <a:solidFill>
                  <a:srgbClr val="17375E"/>
                </a:solidFill>
              </a:rPr>
              <a:t>(</a:t>
            </a:r>
            <a:r>
              <a:rPr lang="en-US" dirty="0" err="1">
                <a:solidFill>
                  <a:srgbClr val="17375E"/>
                </a:solidFill>
              </a:rPr>
              <a:t>Mokrane</a:t>
            </a:r>
            <a:r>
              <a:rPr lang="en-US" dirty="0">
                <a:solidFill>
                  <a:srgbClr val="17375E"/>
                </a:solidFill>
              </a:rPr>
              <a:t>+ 2009)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- </a:t>
            </a:r>
            <a:r>
              <a:rPr lang="en-US" sz="2200" b="1" dirty="0">
                <a:solidFill>
                  <a:srgbClr val="953735"/>
                </a:solidFill>
              </a:rPr>
              <a:t>deuterated formaldehyde and methanol </a:t>
            </a:r>
            <a:r>
              <a:rPr lang="en-US" sz="2200" dirty="0">
                <a:solidFill>
                  <a:srgbClr val="17375E"/>
                </a:solidFill>
              </a:rPr>
              <a:t>network </a:t>
            </a:r>
          </a:p>
          <a:p>
            <a:pPr algn="just"/>
            <a:r>
              <a:rPr lang="en-US" dirty="0">
                <a:solidFill>
                  <a:srgbClr val="17375E"/>
                </a:solidFill>
              </a:rPr>
              <a:t>(Watanabe+ 2002, </a:t>
            </a:r>
            <a:r>
              <a:rPr lang="en-US" dirty="0" err="1">
                <a:solidFill>
                  <a:srgbClr val="17375E"/>
                </a:solidFill>
              </a:rPr>
              <a:t>Nagaoka</a:t>
            </a:r>
            <a:r>
              <a:rPr lang="en-US" dirty="0">
                <a:solidFill>
                  <a:srgbClr val="17375E"/>
                </a:solidFill>
              </a:rPr>
              <a:t>+ 2005, Hidaka+ 2009, Fuchs+ 2009)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>
                <a:solidFill>
                  <a:srgbClr val="17375E"/>
                </a:solidFill>
              </a:rPr>
              <a:t>-</a:t>
            </a:r>
            <a:r>
              <a:rPr lang="en-US" sz="2200" b="1" dirty="0" smtClean="0">
                <a:solidFill>
                  <a:srgbClr val="953735"/>
                </a:solidFill>
              </a:rPr>
              <a:t> carbon </a:t>
            </a:r>
            <a:r>
              <a:rPr lang="en-US" sz="2200" b="1" dirty="0">
                <a:solidFill>
                  <a:srgbClr val="953735"/>
                </a:solidFill>
              </a:rPr>
              <a:t>dioxide network </a:t>
            </a:r>
            <a:r>
              <a:rPr lang="en-US" dirty="0">
                <a:solidFill>
                  <a:srgbClr val="17375E"/>
                </a:solidFill>
              </a:rPr>
              <a:t>(Oba+ 2010, </a:t>
            </a:r>
            <a:r>
              <a:rPr lang="en-US" dirty="0" err="1">
                <a:solidFill>
                  <a:srgbClr val="17375E"/>
                </a:solidFill>
              </a:rPr>
              <a:t>Ioppolo</a:t>
            </a:r>
            <a:r>
              <a:rPr lang="en-US" dirty="0">
                <a:solidFill>
                  <a:srgbClr val="17375E"/>
                </a:solidFill>
              </a:rPr>
              <a:t>+ 2011, </a:t>
            </a:r>
            <a:r>
              <a:rPr lang="en-US" dirty="0" err="1">
                <a:solidFill>
                  <a:srgbClr val="17375E"/>
                </a:solidFill>
              </a:rPr>
              <a:t>Raut</a:t>
            </a:r>
            <a:r>
              <a:rPr lang="en-US" dirty="0">
                <a:solidFill>
                  <a:srgbClr val="17375E"/>
                </a:solidFill>
              </a:rPr>
              <a:t>+ 2011)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-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wavelength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-dependent UV photolysis</a:t>
            </a:r>
            <a:r>
              <a:rPr lang="en-US" sz="2200" dirty="0">
                <a:solidFill>
                  <a:srgbClr val="17375E"/>
                </a:solidFill>
              </a:rPr>
              <a:t> on ices based on experimental works </a:t>
            </a:r>
            <a:r>
              <a:rPr lang="en-US" dirty="0">
                <a:solidFill>
                  <a:srgbClr val="17375E"/>
                </a:solidFill>
              </a:rPr>
              <a:t>(</a:t>
            </a:r>
            <a:r>
              <a:rPr lang="en-US" dirty="0" err="1">
                <a:solidFill>
                  <a:srgbClr val="17375E"/>
                </a:solidFill>
              </a:rPr>
              <a:t>Fayolle</a:t>
            </a:r>
            <a:r>
              <a:rPr lang="en-US" dirty="0">
                <a:solidFill>
                  <a:srgbClr val="17375E"/>
                </a:solidFill>
              </a:rPr>
              <a:t>+ 2011) </a:t>
            </a:r>
            <a:r>
              <a:rPr lang="en-US" sz="2200" dirty="0">
                <a:solidFill>
                  <a:srgbClr val="17375E"/>
                </a:solidFill>
              </a:rPr>
              <a:t>or MD simulations </a:t>
            </a:r>
            <a:r>
              <a:rPr lang="en-US" dirty="0">
                <a:solidFill>
                  <a:srgbClr val="17375E"/>
                </a:solidFill>
              </a:rPr>
              <a:t>(</a:t>
            </a:r>
            <a:r>
              <a:rPr lang="en-US" dirty="0" err="1">
                <a:solidFill>
                  <a:srgbClr val="17375E"/>
                </a:solidFill>
              </a:rPr>
              <a:t>Andersson</a:t>
            </a:r>
            <a:r>
              <a:rPr lang="en-US" dirty="0">
                <a:solidFill>
                  <a:srgbClr val="17375E"/>
                </a:solidFill>
              </a:rPr>
              <a:t>+ 2008)</a:t>
            </a:r>
          </a:p>
          <a:p>
            <a:pPr algn="just"/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46" y="1668959"/>
            <a:ext cx="8505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Gas phase </a:t>
            </a:r>
            <a:r>
              <a:rPr lang="en-US" sz="2400" b="1" dirty="0">
                <a:solidFill>
                  <a:srgbClr val="953735"/>
                </a:solidFill>
              </a:rPr>
              <a:t>chemical network:</a:t>
            </a:r>
            <a:endParaRPr lang="en-US" sz="1600" b="1" dirty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- </a:t>
            </a:r>
            <a:r>
              <a:rPr lang="en-US" sz="2200" dirty="0">
                <a:solidFill>
                  <a:srgbClr val="17375E"/>
                </a:solidFill>
              </a:rPr>
              <a:t>complex network coming from the </a:t>
            </a:r>
            <a:r>
              <a:rPr lang="en-US" sz="2200" b="1" dirty="0">
                <a:solidFill>
                  <a:srgbClr val="953735"/>
                </a:solidFill>
              </a:rPr>
              <a:t>KIDA database</a:t>
            </a:r>
            <a:r>
              <a:rPr lang="en-US" sz="2200" dirty="0">
                <a:solidFill>
                  <a:srgbClr val="17375E"/>
                </a:solidFill>
              </a:rPr>
              <a:t> for 7 elements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- </a:t>
            </a:r>
            <a:r>
              <a:rPr lang="en-US" sz="2200" b="1" dirty="0">
                <a:solidFill>
                  <a:srgbClr val="953735"/>
                </a:solidFill>
              </a:rPr>
              <a:t>deuterium chemistry </a:t>
            </a:r>
            <a:r>
              <a:rPr lang="en-US" dirty="0">
                <a:solidFill>
                  <a:srgbClr val="17375E"/>
                </a:solidFill>
              </a:rPr>
              <a:t>(following Roberts et al. 2000, 2003, 2004)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 smtClean="0">
                <a:solidFill>
                  <a:srgbClr val="17375E"/>
                </a:solidFill>
              </a:rPr>
              <a:t>- </a:t>
            </a:r>
            <a:r>
              <a:rPr lang="en-US" sz="2200" b="1" dirty="0" err="1">
                <a:solidFill>
                  <a:srgbClr val="953735"/>
                </a:solidFill>
              </a:rPr>
              <a:t>ortho</a:t>
            </a:r>
            <a:r>
              <a:rPr lang="en-US" sz="2200" b="1" dirty="0">
                <a:solidFill>
                  <a:srgbClr val="953735"/>
                </a:solidFill>
              </a:rPr>
              <a:t> </a:t>
            </a:r>
            <a:r>
              <a:rPr lang="en-US" sz="2200" dirty="0">
                <a:solidFill>
                  <a:srgbClr val="17375E"/>
                </a:solidFill>
              </a:rPr>
              <a:t>and </a:t>
            </a:r>
            <a:r>
              <a:rPr lang="en-US" sz="2200" b="1" dirty="0" err="1">
                <a:solidFill>
                  <a:srgbClr val="953735"/>
                </a:solidFill>
              </a:rPr>
              <a:t>para</a:t>
            </a:r>
            <a:r>
              <a:rPr lang="en-US" sz="2200" b="1" dirty="0">
                <a:solidFill>
                  <a:srgbClr val="953735"/>
                </a:solidFill>
              </a:rPr>
              <a:t> </a:t>
            </a:r>
            <a:r>
              <a:rPr lang="en-US" sz="2200" dirty="0">
                <a:solidFill>
                  <a:srgbClr val="17375E"/>
                </a:solidFill>
              </a:rPr>
              <a:t>spin states of H</a:t>
            </a:r>
            <a:r>
              <a:rPr lang="en-US" sz="2200" baseline="-25000" dirty="0">
                <a:solidFill>
                  <a:srgbClr val="17375E"/>
                </a:solidFill>
              </a:rPr>
              <a:t>2</a:t>
            </a:r>
            <a:r>
              <a:rPr lang="en-US" sz="2200" dirty="0">
                <a:solidFill>
                  <a:srgbClr val="17375E"/>
                </a:solidFill>
              </a:rPr>
              <a:t> and key ions </a:t>
            </a:r>
            <a:r>
              <a:rPr lang="en-US" dirty="0">
                <a:solidFill>
                  <a:srgbClr val="17375E"/>
                </a:solidFill>
              </a:rPr>
              <a:t>(following Hugo et al. 2009)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Model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Deuteration: why bothering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946" y="1668959"/>
            <a:ext cx="8657454" cy="4678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Molecular deuteration refers to the </a:t>
            </a:r>
            <a:r>
              <a:rPr lang="en-US" sz="2200" b="1">
                <a:solidFill>
                  <a:srgbClr val="254061"/>
                </a:solidFill>
              </a:rPr>
              <a:t>abundance ratio between a hydrogenated species and its deuterated isotopologue</a:t>
            </a:r>
            <a:r>
              <a:rPr lang="en-US" sz="2200">
                <a:solidFill>
                  <a:srgbClr val="254061"/>
                </a:solidFill>
              </a:rPr>
              <a:t>, including one (or several) deuterium atoms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ex: water </a:t>
            </a:r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HDO/H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O</a:t>
            </a:r>
          </a:p>
          <a:p>
            <a:pPr algn="just"/>
            <a:endParaRPr lang="en-US" sz="2400">
              <a:solidFill>
                <a:srgbClr val="254061"/>
              </a:solidFill>
            </a:endParaRPr>
          </a:p>
          <a:p>
            <a:pPr algn="just"/>
            <a:r>
              <a:rPr lang="en-US" sz="2200" b="1">
                <a:solidFill>
                  <a:srgbClr val="254061"/>
                </a:solidFill>
              </a:rPr>
              <a:t>Deuteration can probe the physical conditions </a:t>
            </a:r>
            <a:r>
              <a:rPr lang="en-US" sz="2200">
                <a:solidFill>
                  <a:srgbClr val="254061"/>
                </a:solidFill>
              </a:rPr>
              <a:t>at the moment of formation of specific molecules and their eventual reprocessing</a:t>
            </a:r>
          </a:p>
          <a:p>
            <a:pPr algn="just"/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Investigate the origin of the molecular content in the Solar System by comparing the deuteration in the ISM and Solar System bodies (comets/meteorites)</a:t>
            </a:r>
          </a:p>
          <a:p>
            <a:pPr algn="just"/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Evaluate the contribution of comets for transferring water in Earth's oceans by comparing the water deuteration on the Earth and in comets</a:t>
            </a:r>
          </a:p>
          <a:p>
            <a:pPr algn="just"/>
            <a:endParaRPr lang="en-US" sz="2400">
              <a:solidFill>
                <a:srgbClr val="254061"/>
              </a:solidFill>
            </a:endParaRPr>
          </a:p>
          <a:p>
            <a:pPr algn="just"/>
            <a:endParaRPr lang="en-US" sz="2400">
              <a:solidFill>
                <a:srgbClr val="25406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953735"/>
                </a:solidFill>
              </a:rPr>
              <a:t>1 - Introduction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2 - 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Porous versus non-porous grain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5" y="1668959"/>
            <a:ext cx="863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254061"/>
                </a:solidFill>
              </a:rPr>
              <a:t>Pores trap volatile species (H atoms) increasing their abundances</a:t>
            </a:r>
          </a:p>
          <a:p>
            <a:pPr algn="just"/>
            <a:r>
              <a:rPr lang="en-US" sz="24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>
                <a:solidFill>
                  <a:srgbClr val="254061"/>
                </a:solidFill>
              </a:rPr>
              <a:t> slightly increase the formation of main hydrogenated species 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950" y="2552700"/>
            <a:ext cx="7912100" cy="323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w_Xmantle_all_bulk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2552700"/>
            <a:ext cx="7912100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44" y="5733871"/>
            <a:ext cx="863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54061"/>
                </a:solidFill>
              </a:rPr>
              <a:t>Absolute abundances for a reference model (n</a:t>
            </a:r>
            <a:r>
              <a:rPr lang="en-US" baseline="-25000">
                <a:solidFill>
                  <a:srgbClr val="254061"/>
                </a:solidFill>
              </a:rPr>
              <a:t>H</a:t>
            </a:r>
            <a:r>
              <a:rPr lang="en-US">
                <a:solidFill>
                  <a:srgbClr val="254061"/>
                </a:solidFill>
              </a:rPr>
              <a:t> = 10</a:t>
            </a:r>
            <a:r>
              <a:rPr lang="en-US" baseline="30000">
                <a:solidFill>
                  <a:srgbClr val="254061"/>
                </a:solidFill>
              </a:rPr>
              <a:t>5</a:t>
            </a:r>
            <a:r>
              <a:rPr lang="en-US">
                <a:solidFill>
                  <a:srgbClr val="254061"/>
                </a:solidFill>
              </a:rPr>
              <a:t> cm</a:t>
            </a:r>
            <a:r>
              <a:rPr lang="en-US" baseline="30000">
                <a:solidFill>
                  <a:srgbClr val="254061"/>
                </a:solidFill>
              </a:rPr>
              <a:t>-3</a:t>
            </a:r>
            <a:r>
              <a:rPr lang="en-US">
                <a:solidFill>
                  <a:srgbClr val="254061"/>
                </a:solidFill>
              </a:rPr>
              <a:t>, T = 15 K) and a small network.</a:t>
            </a:r>
          </a:p>
          <a:p>
            <a:pPr algn="ctr"/>
            <a:r>
              <a:rPr lang="en-US">
                <a:solidFill>
                  <a:srgbClr val="254061"/>
                </a:solidFill>
              </a:rPr>
              <a:t>Solid: smooth grain, dotted: porous grain. </a:t>
            </a:r>
          </a:p>
          <a:p>
            <a:pPr algn="ctr"/>
            <a:endParaRPr lang="en-US">
              <a:solidFill>
                <a:srgbClr val="25406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7637" y="6367046"/>
            <a:ext cx="408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254061"/>
                </a:solidFill>
              </a:rPr>
              <a:t>Taquet, Ceccarelli, Kahane 2012 A&amp;A, </a:t>
            </a:r>
            <a:r>
              <a:rPr lang="en-US" sz="1600" smtClean="0">
                <a:solidFill>
                  <a:srgbClr val="254061"/>
                </a:solidFill>
              </a:rPr>
              <a:t>538, A42</a:t>
            </a:r>
            <a:endParaRPr lang="en-US" sz="1600">
              <a:solidFill>
                <a:srgbClr val="254061"/>
              </a:solidFill>
            </a:endParaRPr>
          </a:p>
          <a:p>
            <a:endParaRPr lang="en-US" sz="1600">
              <a:solidFill>
                <a:srgbClr val="25406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7228" y="1668959"/>
            <a:ext cx="3298172" cy="4960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/>
              <a:t>Abundance distributions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5" y="1668959"/>
            <a:ext cx="52284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254061"/>
                </a:solidFill>
              </a:rPr>
              <a:t>Thanks to the fast computation, large grids of models are run</a:t>
            </a:r>
          </a:p>
          <a:p>
            <a:pPr algn="just"/>
            <a:r>
              <a:rPr lang="en-US" sz="2200" b="1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rgbClr val="254061"/>
                </a:solidFill>
              </a:rPr>
              <a:t> </a:t>
            </a:r>
            <a:r>
              <a:rPr lang="en-US" sz="2200">
                <a:solidFill>
                  <a:srgbClr val="254061"/>
                </a:solidFill>
              </a:rPr>
              <a:t>allow us to study the impact of each parameter on ice chemistry</a:t>
            </a:r>
          </a:p>
        </p:txBody>
      </p:sp>
      <p:pic>
        <p:nvPicPr>
          <p:cNvPr id="4" name="Picture 3" descr="distrib_lin_all_treat_new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28" y="1668959"/>
            <a:ext cx="3272772" cy="496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4837" y="6367046"/>
            <a:ext cx="4080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254061"/>
                </a:solidFill>
              </a:rPr>
              <a:t>Taquet, Ceccarelli, Kahane 2012 A&amp;A, </a:t>
            </a:r>
            <a:r>
              <a:rPr lang="en-US" sz="1600" smtClean="0">
                <a:solidFill>
                  <a:srgbClr val="254061"/>
                </a:solidFill>
              </a:rPr>
              <a:t>538, A42</a:t>
            </a:r>
            <a:endParaRPr lang="en-US" sz="1600">
              <a:solidFill>
                <a:srgbClr val="254061"/>
              </a:solidFill>
            </a:endParaRPr>
          </a:p>
          <a:p>
            <a:endParaRPr lang="en-US" sz="1600">
              <a:solidFill>
                <a:srgbClr val="25406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945" y="3352800"/>
            <a:ext cx="5228455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rgbClr val="254061"/>
                </a:solidFill>
              </a:rPr>
              <a:t>ex: </a:t>
            </a:r>
            <a:r>
              <a:rPr lang="en-US" sz="2200">
                <a:solidFill>
                  <a:srgbClr val="254061"/>
                </a:solidFill>
              </a:rPr>
              <a:t>Abundance distributions for the old "bulk" (blue) and the new "multilayer" (red) approaches</a:t>
            </a:r>
          </a:p>
          <a:p>
            <a:pPr algn="just"/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Range of 8 parameters is varied ≈ 18000 runs</a:t>
            </a:r>
          </a:p>
          <a:p>
            <a:pPr algn="just"/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O,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CO, CH</a:t>
            </a:r>
            <a:r>
              <a:rPr lang="en-US" sz="2200" baseline="-25000">
                <a:solidFill>
                  <a:srgbClr val="254061"/>
                </a:solidFill>
              </a:rPr>
              <a:t>3</a:t>
            </a:r>
            <a:r>
              <a:rPr lang="en-US" sz="2200">
                <a:solidFill>
                  <a:srgbClr val="254061"/>
                </a:solidFill>
              </a:rPr>
              <a:t>OH abundances are lower with the multilayer approach but radicals can survive</a:t>
            </a:r>
          </a:p>
          <a:p>
            <a:endParaRPr lang="en-US" sz="220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1" y="2895600"/>
            <a:ext cx="4237854" cy="298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ortho/para ratio and</a:t>
            </a:r>
            <a:br>
              <a:rPr lang="en-US"/>
            </a:br>
            <a:r>
              <a:rPr lang="en-US"/>
              <a:t>ice deuteration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6" y="1668959"/>
            <a:ext cx="8581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254061"/>
                </a:solidFill>
              </a:rPr>
              <a:t>Ortho spin state of H</a:t>
            </a:r>
            <a:r>
              <a:rPr lang="en-US" sz="2400" b="1" baseline="-25000">
                <a:solidFill>
                  <a:srgbClr val="254061"/>
                </a:solidFill>
              </a:rPr>
              <a:t>2</a:t>
            </a:r>
            <a:r>
              <a:rPr lang="en-US" sz="2400" b="1">
                <a:solidFill>
                  <a:srgbClr val="254061"/>
                </a:solidFill>
              </a:rPr>
              <a:t> has a higher internal energy, allowing endothermic reactions to occur at low temperatures</a:t>
            </a:r>
          </a:p>
          <a:p>
            <a:pPr algn="just"/>
            <a:r>
              <a:rPr lang="en-US" sz="2400" b="1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b="1">
                <a:solidFill>
                  <a:srgbClr val="254061"/>
                </a:solidFill>
              </a:rPr>
              <a:t> deuteration in the gas phase decreases with the opr(H</a:t>
            </a:r>
            <a:r>
              <a:rPr lang="en-US" sz="2400" b="1" baseline="-25000">
                <a:solidFill>
                  <a:srgbClr val="254061"/>
                </a:solidFill>
              </a:rPr>
              <a:t>2</a:t>
            </a:r>
            <a:r>
              <a:rPr lang="en-US" sz="2400" b="1">
                <a:solidFill>
                  <a:srgbClr val="254061"/>
                </a:solidFill>
              </a:rPr>
              <a:t>)</a:t>
            </a:r>
            <a:endParaRPr lang="en-US" sz="2400" baseline="-25000">
              <a:solidFill>
                <a:srgbClr val="254061"/>
              </a:solidFill>
            </a:endParaRPr>
          </a:p>
        </p:txBody>
      </p:sp>
      <p:pic>
        <p:nvPicPr>
          <p:cNvPr id="4" name="Picture 3" descr="Fmantle_time_HDO_H2_orthopara_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4237854" cy="2989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830669"/>
            <a:ext cx="42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54061"/>
                </a:solidFill>
              </a:rPr>
              <a:t>Water deuteration for 4 opr(H2) values and varying 6 other parameters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0973" y="3021687"/>
            <a:ext cx="4138227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The opr(H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) decreases the water deuteration by several orders of magnitude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  <a:p>
            <a:pPr algn="just"/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stronger impact than the standard deviations induced by all other parameters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31362" y="6367046"/>
            <a:ext cx="4760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>
                <a:solidFill>
                  <a:srgbClr val="254061"/>
                </a:solidFill>
              </a:rPr>
              <a:t>Taquet, Peters, Kahane, Ceccarelli et al. A&amp;A, submitted</a:t>
            </a:r>
          </a:p>
          <a:p>
            <a:endParaRPr lang="en-US" sz="1600">
              <a:solidFill>
                <a:srgbClr val="25406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2 -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3 - Predictions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200" y="3048000"/>
            <a:ext cx="4648200" cy="3320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 probabilities</a:t>
            </a:r>
          </a:p>
        </p:txBody>
      </p:sp>
      <p:pic>
        <p:nvPicPr>
          <p:cNvPr id="3" name="Picture 2" descr="H2O2_H_H2O_outU_x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048000"/>
            <a:ext cx="4648200" cy="332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945" y="1668959"/>
            <a:ext cx="863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Some key reactions show activation energy barriers</a:t>
            </a:r>
          </a:p>
          <a:p>
            <a:pPr algn="just"/>
            <a:endParaRPr lang="en-US" sz="2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45" y="2209800"/>
            <a:ext cx="8505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- In </a:t>
            </a:r>
            <a:r>
              <a:rPr lang="en-US" sz="2200" b="1">
                <a:solidFill>
                  <a:srgbClr val="953735"/>
                </a:solidFill>
              </a:rPr>
              <a:t>previous models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, reaction probability computed assuming a </a:t>
            </a:r>
            <a:r>
              <a:rPr lang="en-US" sz="2200" b="1">
                <a:solidFill>
                  <a:srgbClr val="953735"/>
                </a:solidFill>
              </a:rPr>
              <a:t>rectangular barrier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with a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width arbitrary fixed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to 1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45" y="3124200"/>
            <a:ext cx="4009255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The </a:t>
            </a:r>
            <a:r>
              <a:rPr lang="en-US" sz="2200" b="1">
                <a:solidFill>
                  <a:srgbClr val="953735"/>
                </a:solidFill>
              </a:rPr>
              <a:t>Eckart model </a:t>
            </a:r>
            <a:r>
              <a:rPr lang="en-US" sz="2200">
                <a:solidFill>
                  <a:srgbClr val="254061"/>
                </a:solidFill>
              </a:rPr>
              <a:t>is introduced</a:t>
            </a:r>
          </a:p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fit an approximate PES</a:t>
            </a:r>
          </a:p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accurate reaction probability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  <a:p>
            <a:pPr algn="just"/>
            <a:r>
              <a:rPr lang="en-US" sz="2200" b="1">
                <a:solidFill>
                  <a:srgbClr val="254061"/>
                </a:solidFill>
              </a:rPr>
              <a:t>ex:</a:t>
            </a:r>
            <a:r>
              <a:rPr lang="en-US" sz="2200">
                <a:solidFill>
                  <a:srgbClr val="254061"/>
                </a:solidFill>
              </a:rPr>
              <a:t>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O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 + H </a:t>
            </a:r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O + OH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P</a:t>
            </a:r>
            <a:r>
              <a:rPr lang="en-US" sz="2200" baseline="-25000">
                <a:solidFill>
                  <a:srgbClr val="254061"/>
                </a:solidFill>
              </a:rPr>
              <a:t>r,square</a:t>
            </a:r>
            <a:r>
              <a:rPr lang="en-US" sz="2200">
                <a:solidFill>
                  <a:srgbClr val="254061"/>
                </a:solidFill>
              </a:rPr>
              <a:t> = 1.2 10</a:t>
            </a:r>
            <a:r>
              <a:rPr lang="en-US" sz="2200" baseline="30000">
                <a:solidFill>
                  <a:srgbClr val="254061"/>
                </a:solidFill>
              </a:rPr>
              <a:t>-8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P</a:t>
            </a:r>
            <a:r>
              <a:rPr lang="en-US" sz="2200" baseline="-25000">
                <a:solidFill>
                  <a:srgbClr val="254061"/>
                </a:solidFill>
              </a:rPr>
              <a:t>r,Eckart</a:t>
            </a:r>
            <a:r>
              <a:rPr lang="en-US" sz="2200">
                <a:solidFill>
                  <a:srgbClr val="254061"/>
                </a:solidFill>
              </a:rPr>
              <a:t>  = 1.4 10</a:t>
            </a:r>
            <a:r>
              <a:rPr lang="en-US" sz="2200" baseline="30000">
                <a:solidFill>
                  <a:srgbClr val="254061"/>
                </a:solidFill>
              </a:rPr>
              <a:t>-7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</p:txBody>
      </p:sp>
      <p:pic>
        <p:nvPicPr>
          <p:cNvPr id="8" name="Picture 7" descr="H2O2_H_H2O_outU_x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1" y="3048002"/>
            <a:ext cx="4648198" cy="3320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6367046"/>
            <a:ext cx="5361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>
                <a:solidFill>
                  <a:srgbClr val="254061"/>
                </a:solidFill>
              </a:rPr>
              <a:t>Taquet, Peters, Kahane, Ceccarelli et al. 2012c, A&amp;A, submitted</a:t>
            </a:r>
          </a:p>
          <a:p>
            <a:endParaRPr lang="en-US" sz="1600">
              <a:solidFill>
                <a:srgbClr val="25406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2">
                    <a:lumMod val="50000"/>
                  </a:schemeClr>
                </a:solidFill>
              </a:rPr>
              <a:t>1 - Introduction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6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2 - Model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72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3 - Predictions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44000" y="-1200"/>
            <a:ext cx="1800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5 - Conclusions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8000" y="-1200"/>
            <a:ext cx="1836000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10253F"/>
                </a:solidFill>
              </a:rPr>
              <a:t>4 -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Multiparameter approach</a:t>
            </a:r>
          </a:p>
        </p:txBody>
      </p:sp>
      <p:pic>
        <p:nvPicPr>
          <p:cNvPr id="3" name="Picture 2" descr="free_parameter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2057400"/>
            <a:ext cx="3702050" cy="3106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945" y="1668959"/>
            <a:ext cx="863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254061"/>
                </a:solidFill>
              </a:rPr>
              <a:t>Several </a:t>
            </a:r>
            <a:r>
              <a:rPr lang="en-US" sz="2400" b="1">
                <a:solidFill>
                  <a:srgbClr val="953735"/>
                </a:solidFill>
              </a:rPr>
              <a:t>input parameters </a:t>
            </a:r>
            <a:r>
              <a:rPr lang="en-US" sz="2400">
                <a:solidFill>
                  <a:srgbClr val="254061"/>
                </a:solidFill>
              </a:rPr>
              <a:t>show a </a:t>
            </a:r>
            <a:r>
              <a:rPr lang="en-US" sz="2400" b="1">
                <a:solidFill>
                  <a:srgbClr val="953735"/>
                </a:solidFill>
              </a:rPr>
              <a:t>large range of values</a:t>
            </a:r>
            <a:r>
              <a:rPr lang="en-US" sz="2400">
                <a:solidFill>
                  <a:srgbClr val="254061"/>
                </a:solidFill>
              </a:rPr>
              <a:t>: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945" y="2354759"/>
            <a:ext cx="4459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</a:t>
            </a:r>
            <a:r>
              <a:rPr lang="en-US" sz="2200" b="1">
                <a:solidFill>
                  <a:srgbClr val="953735"/>
                </a:solidFill>
              </a:rPr>
              <a:t>Physical conditions </a:t>
            </a:r>
            <a:r>
              <a:rPr lang="en-US" sz="2200">
                <a:solidFill>
                  <a:srgbClr val="254061"/>
                </a:solidFill>
              </a:rPr>
              <a:t>vary with time/object</a:t>
            </a:r>
          </a:p>
          <a:p>
            <a:endParaRPr lang="en-US" sz="2200">
              <a:solidFill>
                <a:srgbClr val="25406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95" y="5326559"/>
            <a:ext cx="866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Model grid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by varying the input parameter values</a:t>
            </a:r>
            <a:r>
              <a:rPr lang="en-US" sz="2200">
                <a:solidFill>
                  <a:srgbClr val="254061"/>
                </a:solidFill>
              </a:rPr>
              <a:t>: 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study the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influence of each parameter </a:t>
            </a:r>
            <a:r>
              <a:rPr lang="en-US" sz="2200">
                <a:solidFill>
                  <a:srgbClr val="254061"/>
                </a:solidFill>
              </a:rPr>
              <a:t>on the ice chemistry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490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Uncertain key </a:t>
            </a:r>
            <a:r>
              <a:rPr lang="en-US" sz="2200" b="1">
                <a:solidFill>
                  <a:schemeClr val="accent4">
                    <a:lumMod val="50000"/>
                  </a:schemeClr>
                </a:solidFill>
              </a:rPr>
              <a:t>chemical parameters</a:t>
            </a:r>
            <a:endParaRPr lang="en-US" sz="2200"/>
          </a:p>
        </p:txBody>
      </p:sp>
      <p:sp>
        <p:nvSpPr>
          <p:cNvPr id="13" name="TextBox 12"/>
          <p:cNvSpPr txBox="1"/>
          <p:nvPr/>
        </p:nvSpPr>
        <p:spPr>
          <a:xfrm>
            <a:off x="304801" y="3345359"/>
            <a:ext cx="4412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- </a:t>
            </a:r>
            <a:r>
              <a:rPr lang="en-US" sz="2200" b="1">
                <a:solidFill>
                  <a:srgbClr val="1B6722"/>
                </a:solidFill>
              </a:rPr>
              <a:t>Grain surface parameters </a:t>
            </a:r>
            <a:r>
              <a:rPr lang="en-US" sz="2200">
                <a:solidFill>
                  <a:srgbClr val="254061"/>
                </a:solidFill>
              </a:rPr>
              <a:t>follow distributions depending on grain/ice</a:t>
            </a:r>
          </a:p>
          <a:p>
            <a:pPr algn="just"/>
            <a:endParaRPr lang="en-US" sz="2200"/>
          </a:p>
        </p:txBody>
      </p:sp>
      <p:sp>
        <p:nvSpPr>
          <p:cNvPr id="14" name="Rectangle 13"/>
          <p:cNvSpPr/>
          <p:nvPr/>
        </p:nvSpPr>
        <p:spPr>
          <a:xfrm>
            <a:off x="5213350" y="2354759"/>
            <a:ext cx="3676650" cy="76944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12800" y="3150000"/>
            <a:ext cx="3676650" cy="1143000"/>
          </a:xfrm>
          <a:prstGeom prst="rect">
            <a:avLst/>
          </a:prstGeom>
          <a:noFill/>
          <a:ln w="25400">
            <a:solidFill>
              <a:srgbClr val="1B6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13350" y="4320000"/>
            <a:ext cx="3676650" cy="786959"/>
          </a:xfrm>
          <a:prstGeom prst="rect">
            <a:avLst/>
          </a:prstGeom>
          <a:noFill/>
          <a:ln w="254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2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Predictions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Observations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 dirty="0"/>
              <a:t>Chemical differentiation </a:t>
            </a:r>
            <a:br>
              <a:rPr lang="en-US" sz="4000" dirty="0"/>
            </a:br>
            <a:r>
              <a:rPr lang="en-US" sz="4000" dirty="0"/>
              <a:t>within 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5" y="1668959"/>
            <a:ext cx="863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953735"/>
                </a:solidFill>
              </a:rPr>
              <a:t>Ices are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very</a:t>
            </a:r>
            <a:r>
              <a:rPr lang="en-US" sz="2400" b="1" dirty="0">
                <a:solidFill>
                  <a:srgbClr val="953735"/>
                </a:solidFill>
              </a:rPr>
              <a:t> heterogeneous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and their </a:t>
            </a:r>
            <a:r>
              <a:rPr lang="en-US" sz="2400" b="1" dirty="0">
                <a:solidFill>
                  <a:srgbClr val="953735"/>
                </a:solidFill>
              </a:rPr>
              <a:t>chemical composition depends on the physical conditions </a:t>
            </a:r>
            <a:endParaRPr lang="en-US" sz="2200" b="1" dirty="0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3582" y="2464713"/>
            <a:ext cx="3598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953735"/>
                </a:solidFill>
              </a:rPr>
              <a:t>Translucent cloud region</a:t>
            </a:r>
          </a:p>
          <a:p>
            <a:pPr algn="just"/>
            <a:r>
              <a:rPr lang="en-US" sz="2200" dirty="0" err="1">
                <a:solidFill>
                  <a:srgbClr val="254061"/>
                </a:solidFill>
              </a:rPr>
              <a:t>n</a:t>
            </a:r>
            <a:r>
              <a:rPr lang="en-US" sz="2200" baseline="-25000" dirty="0" err="1">
                <a:solidFill>
                  <a:srgbClr val="254061"/>
                </a:solidFill>
              </a:rPr>
              <a:t>H</a:t>
            </a:r>
            <a:r>
              <a:rPr lang="en-US" sz="2200" dirty="0">
                <a:solidFill>
                  <a:srgbClr val="254061"/>
                </a:solidFill>
              </a:rPr>
              <a:t> = 10</a:t>
            </a:r>
            <a:r>
              <a:rPr lang="en-US" sz="2200" baseline="30000" dirty="0">
                <a:solidFill>
                  <a:srgbClr val="254061"/>
                </a:solidFill>
              </a:rPr>
              <a:t>4</a:t>
            </a:r>
            <a:r>
              <a:rPr lang="en-US" sz="2200" dirty="0">
                <a:solidFill>
                  <a:srgbClr val="254061"/>
                </a:solidFill>
              </a:rPr>
              <a:t> cm</a:t>
            </a:r>
            <a:r>
              <a:rPr lang="en-US" sz="2200" baseline="30000" dirty="0">
                <a:solidFill>
                  <a:srgbClr val="254061"/>
                </a:solidFill>
              </a:rPr>
              <a:t>-3</a:t>
            </a:r>
            <a:r>
              <a:rPr lang="en-US" sz="2200" dirty="0">
                <a:solidFill>
                  <a:srgbClr val="254061"/>
                </a:solidFill>
              </a:rPr>
              <a:t> </a:t>
            </a:r>
          </a:p>
          <a:p>
            <a:pPr algn="just"/>
            <a:r>
              <a:rPr lang="en-US" sz="2200" dirty="0">
                <a:solidFill>
                  <a:srgbClr val="254061"/>
                </a:solidFill>
              </a:rPr>
              <a:t>T = 15 K </a:t>
            </a:r>
          </a:p>
          <a:p>
            <a:pPr algn="just"/>
            <a:r>
              <a:rPr lang="en-US" sz="2200" dirty="0">
                <a:solidFill>
                  <a:srgbClr val="254061"/>
                </a:solidFill>
              </a:rPr>
              <a:t>A</a:t>
            </a:r>
            <a:r>
              <a:rPr lang="en-US" sz="2200" baseline="-25000" dirty="0">
                <a:solidFill>
                  <a:srgbClr val="254061"/>
                </a:solidFill>
              </a:rPr>
              <a:t>v</a:t>
            </a:r>
            <a:r>
              <a:rPr lang="en-US" sz="2200" dirty="0">
                <a:solidFill>
                  <a:srgbClr val="254061"/>
                </a:solidFill>
              </a:rPr>
              <a:t> = 2 mag (</a:t>
            </a:r>
            <a:r>
              <a:rPr lang="en-US" sz="2200" dirty="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>
                <a:solidFill>
                  <a:srgbClr val="254061"/>
                </a:solidFill>
              </a:rPr>
              <a:t> </a:t>
            </a:r>
            <a:r>
              <a:rPr lang="en-US" sz="2200" dirty="0" err="1">
                <a:solidFill>
                  <a:srgbClr val="254061"/>
                </a:solidFill>
              </a:rPr>
              <a:t>A</a:t>
            </a:r>
            <a:r>
              <a:rPr lang="en-US" sz="2200" baseline="-25000" dirty="0" err="1">
                <a:solidFill>
                  <a:srgbClr val="254061"/>
                </a:solidFill>
              </a:rPr>
              <a:t>v,obs</a:t>
            </a:r>
            <a:r>
              <a:rPr lang="en-US" sz="2200" dirty="0">
                <a:solidFill>
                  <a:srgbClr val="254061"/>
                </a:solidFill>
              </a:rPr>
              <a:t> = 4 mag)</a:t>
            </a:r>
          </a:p>
          <a:p>
            <a:pPr algn="just"/>
            <a:endParaRPr lang="en-US" sz="2200" dirty="0">
              <a:solidFill>
                <a:srgbClr val="254061"/>
              </a:solidFill>
            </a:endParaRPr>
          </a:p>
          <a:p>
            <a:pPr algn="just"/>
            <a:r>
              <a:rPr lang="en-US" sz="2200" b="1" dirty="0">
                <a:solidFill>
                  <a:srgbClr val="953735"/>
                </a:solidFill>
              </a:rPr>
              <a:t>Water-rich ice </a:t>
            </a:r>
            <a:r>
              <a:rPr lang="en-US" sz="2200" dirty="0">
                <a:solidFill>
                  <a:srgbClr val="17375E"/>
                </a:solidFill>
              </a:rPr>
              <a:t>(+ CO</a:t>
            </a:r>
            <a:r>
              <a:rPr lang="en-US" sz="2200" baseline="-25000" dirty="0">
                <a:solidFill>
                  <a:srgbClr val="17375E"/>
                </a:solidFill>
              </a:rPr>
              <a:t>2</a:t>
            </a:r>
            <a:r>
              <a:rPr lang="en-US" sz="2200" dirty="0">
                <a:solidFill>
                  <a:srgbClr val="17375E"/>
                </a:solidFill>
              </a:rPr>
              <a:t>)</a:t>
            </a:r>
            <a:endParaRPr lang="en-US" sz="1600" dirty="0">
              <a:solidFill>
                <a:srgbClr val="17375E"/>
              </a:solidFill>
            </a:endParaRPr>
          </a:p>
          <a:p>
            <a:pPr algn="just"/>
            <a:r>
              <a:rPr lang="en-US" sz="2200" dirty="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dirty="0">
                <a:solidFill>
                  <a:srgbClr val="17375E"/>
                </a:solidFill>
              </a:rPr>
              <a:t> consistent with Av-dependent ice observations </a:t>
            </a:r>
            <a:r>
              <a:rPr lang="en-US" dirty="0">
                <a:solidFill>
                  <a:srgbClr val="17375E"/>
                </a:solidFill>
              </a:rPr>
              <a:t>(see </a:t>
            </a:r>
            <a:r>
              <a:rPr lang="en-US" dirty="0" err="1">
                <a:solidFill>
                  <a:srgbClr val="17375E"/>
                </a:solidFill>
              </a:rPr>
              <a:t>Whittet</a:t>
            </a:r>
            <a:r>
              <a:rPr lang="en-US" dirty="0">
                <a:solidFill>
                  <a:srgbClr val="17375E"/>
                </a:solidFill>
              </a:rPr>
              <a:t> et al. 2001, 2007)</a:t>
            </a:r>
            <a:endParaRPr lang="en-US" dirty="0">
              <a:solidFill>
                <a:srgbClr val="254061"/>
              </a:solidFill>
            </a:endParaRPr>
          </a:p>
          <a:p>
            <a:pPr algn="just"/>
            <a:endParaRPr lang="en-US" sz="2200" b="1" dirty="0">
              <a:solidFill>
                <a:srgbClr val="254061"/>
              </a:solidFill>
            </a:endParaRPr>
          </a:p>
          <a:p>
            <a:pPr algn="just"/>
            <a:endParaRPr lang="en-US" sz="2200" b="1" dirty="0">
              <a:solidFill>
                <a:srgbClr val="17375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4377" y="6367046"/>
            <a:ext cx="5150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254061"/>
                </a:solidFill>
              </a:rPr>
              <a:t>Taquet</a:t>
            </a:r>
            <a:r>
              <a:rPr lang="en-US" sz="1600" dirty="0">
                <a:solidFill>
                  <a:srgbClr val="254061"/>
                </a:solidFill>
              </a:rPr>
              <a:t>, Peters, </a:t>
            </a:r>
            <a:r>
              <a:rPr lang="en-US" sz="1600" dirty="0" err="1">
                <a:solidFill>
                  <a:srgbClr val="254061"/>
                </a:solidFill>
              </a:rPr>
              <a:t>Kahane</a:t>
            </a:r>
            <a:r>
              <a:rPr lang="en-US" sz="1600" dirty="0">
                <a:solidFill>
                  <a:srgbClr val="254061"/>
                </a:solidFill>
              </a:rPr>
              <a:t>, </a:t>
            </a:r>
            <a:r>
              <a:rPr lang="en-US" sz="1600" dirty="0" err="1">
                <a:solidFill>
                  <a:srgbClr val="254061"/>
                </a:solidFill>
              </a:rPr>
              <a:t>Ceccarelli</a:t>
            </a:r>
            <a:r>
              <a:rPr lang="en-US" sz="1600" dirty="0">
                <a:solidFill>
                  <a:srgbClr val="254061"/>
                </a:solidFill>
              </a:rPr>
              <a:t> et al. </a:t>
            </a:r>
            <a:r>
              <a:rPr lang="en-US" sz="1600" dirty="0" smtClean="0">
                <a:solidFill>
                  <a:srgbClr val="254061"/>
                </a:solidFill>
              </a:rPr>
              <a:t>2013, </a:t>
            </a:r>
            <a:r>
              <a:rPr lang="en-US" sz="1600" dirty="0">
                <a:solidFill>
                  <a:srgbClr val="254061"/>
                </a:solidFill>
              </a:rPr>
              <a:t>A&amp;A, </a:t>
            </a:r>
            <a:r>
              <a:rPr lang="en-US" sz="1600" dirty="0" smtClean="0">
                <a:solidFill>
                  <a:srgbClr val="254061"/>
                </a:solidFill>
              </a:rPr>
              <a:t>in press</a:t>
            </a:r>
            <a:endParaRPr lang="en-US" sz="1600" dirty="0">
              <a:solidFill>
                <a:srgbClr val="254061"/>
              </a:solidFill>
            </a:endParaRPr>
          </a:p>
          <a:p>
            <a:endParaRPr lang="en-US" sz="1600" dirty="0">
              <a:solidFill>
                <a:srgbClr val="25406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386" y="2492896"/>
            <a:ext cx="5134939" cy="383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oplay_Av_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32" y="2492896"/>
            <a:ext cx="5107343" cy="36953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16200000">
            <a:off x="-1229047" y="3974412"/>
            <a:ext cx="3214033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Fractional composition in each layer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5791200"/>
            <a:ext cx="18281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O-bearing species</a:t>
            </a:r>
          </a:p>
          <a:p>
            <a:r>
              <a:rPr lang="en-US" sz="1600" dirty="0"/>
              <a:t>Main isotopologues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Predictions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vati</a:t>
            </a:r>
            <a:r>
              <a:rPr lang="en-US" b="1" dirty="0">
                <a:solidFill>
                  <a:srgbClr val="10253F"/>
                </a:solidFill>
              </a:rPr>
              <a:t>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26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03396" y="2528978"/>
            <a:ext cx="5134939" cy="3838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5791200"/>
            <a:ext cx="18281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O-bearing species</a:t>
            </a:r>
          </a:p>
          <a:p>
            <a:r>
              <a:rPr lang="en-US" sz="1600"/>
              <a:t>Main isotopologues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sz="4000"/>
              <a:t>Chemical differentiation </a:t>
            </a:r>
            <a:br>
              <a:rPr lang="en-US" sz="4000"/>
            </a:br>
            <a:r>
              <a:rPr lang="en-US" sz="4000"/>
              <a:t>within 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5" y="1668959"/>
            <a:ext cx="863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rgbClr val="953735"/>
                </a:solidFill>
              </a:rPr>
              <a:t>Ices are very heterogeneous 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</a:rPr>
              <a:t>and their </a:t>
            </a:r>
            <a:r>
              <a:rPr lang="en-US" sz="2400" b="1">
                <a:solidFill>
                  <a:srgbClr val="953735"/>
                </a:solidFill>
              </a:rPr>
              <a:t>chemical composition depends on the physical conditions </a:t>
            </a:r>
            <a:endParaRPr lang="en-US" sz="2200" b="1">
              <a:solidFill>
                <a:srgbClr val="95373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3582" y="2464713"/>
            <a:ext cx="35980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rgbClr val="953735"/>
                </a:solidFill>
              </a:rPr>
              <a:t>Dense core region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n</a:t>
            </a:r>
            <a:r>
              <a:rPr lang="en-US" sz="2200" baseline="-25000">
                <a:solidFill>
                  <a:srgbClr val="254061"/>
                </a:solidFill>
              </a:rPr>
              <a:t>H</a:t>
            </a:r>
            <a:r>
              <a:rPr lang="en-US" sz="2200">
                <a:solidFill>
                  <a:srgbClr val="254061"/>
                </a:solidFill>
              </a:rPr>
              <a:t> = 10</a:t>
            </a:r>
            <a:r>
              <a:rPr lang="en-US" sz="2200" baseline="30000">
                <a:solidFill>
                  <a:srgbClr val="254061"/>
                </a:solidFill>
              </a:rPr>
              <a:t>5</a:t>
            </a:r>
            <a:r>
              <a:rPr lang="en-US" sz="2200">
                <a:solidFill>
                  <a:srgbClr val="254061"/>
                </a:solidFill>
              </a:rPr>
              <a:t> cm</a:t>
            </a:r>
            <a:r>
              <a:rPr lang="en-US" sz="2200" baseline="30000">
                <a:solidFill>
                  <a:srgbClr val="254061"/>
                </a:solidFill>
              </a:rPr>
              <a:t>-3</a:t>
            </a:r>
            <a:r>
              <a:rPr lang="en-US" sz="2200">
                <a:solidFill>
                  <a:srgbClr val="254061"/>
                </a:solidFill>
              </a:rPr>
              <a:t> 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T = 10 K 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A</a:t>
            </a:r>
            <a:r>
              <a:rPr lang="en-US" sz="2200" baseline="-25000">
                <a:solidFill>
                  <a:srgbClr val="254061"/>
                </a:solidFill>
              </a:rPr>
              <a:t>v</a:t>
            </a:r>
            <a:r>
              <a:rPr lang="en-US" sz="2200">
                <a:solidFill>
                  <a:srgbClr val="254061"/>
                </a:solidFill>
              </a:rPr>
              <a:t> = 10 mag (A</a:t>
            </a:r>
            <a:r>
              <a:rPr lang="en-US" sz="2200" baseline="-25000">
                <a:solidFill>
                  <a:srgbClr val="254061"/>
                </a:solidFill>
              </a:rPr>
              <a:t>v,obs</a:t>
            </a:r>
            <a:r>
              <a:rPr lang="en-US" sz="2200">
                <a:solidFill>
                  <a:srgbClr val="254061"/>
                </a:solidFill>
              </a:rPr>
              <a:t> = 20 mag)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  <a:p>
            <a:pPr algn="just"/>
            <a:r>
              <a:rPr lang="en-US" sz="2200" b="1">
                <a:solidFill>
                  <a:srgbClr val="953735"/>
                </a:solidFill>
              </a:rPr>
              <a:t>CO-rich ice </a:t>
            </a:r>
          </a:p>
          <a:p>
            <a:pPr algn="just"/>
            <a:r>
              <a:rPr lang="en-US" sz="2200">
                <a:solidFill>
                  <a:srgbClr val="17375E"/>
                </a:solidFill>
              </a:rPr>
              <a:t>(+ H</a:t>
            </a:r>
            <a:r>
              <a:rPr lang="en-US" sz="2200" baseline="-25000">
                <a:solidFill>
                  <a:srgbClr val="17375E"/>
                </a:solidFill>
              </a:rPr>
              <a:t>2</a:t>
            </a:r>
            <a:r>
              <a:rPr lang="en-US" sz="2200">
                <a:solidFill>
                  <a:srgbClr val="17375E"/>
                </a:solidFill>
              </a:rPr>
              <a:t>O</a:t>
            </a:r>
            <a:r>
              <a:rPr lang="en-US" sz="2200" baseline="-25000">
                <a:solidFill>
                  <a:srgbClr val="17375E"/>
                </a:solidFill>
              </a:rPr>
              <a:t>2</a:t>
            </a:r>
            <a:r>
              <a:rPr lang="en-US" sz="2200">
                <a:solidFill>
                  <a:srgbClr val="17375E"/>
                </a:solidFill>
              </a:rPr>
              <a:t>, H</a:t>
            </a:r>
            <a:r>
              <a:rPr lang="en-US" sz="2200" baseline="-25000">
                <a:solidFill>
                  <a:srgbClr val="17375E"/>
                </a:solidFill>
              </a:rPr>
              <a:t>2</a:t>
            </a:r>
            <a:r>
              <a:rPr lang="en-US" sz="2200">
                <a:solidFill>
                  <a:srgbClr val="17375E"/>
                </a:solidFill>
              </a:rPr>
              <a:t>CO, CH</a:t>
            </a:r>
            <a:r>
              <a:rPr lang="en-US" sz="2200" baseline="-25000">
                <a:solidFill>
                  <a:srgbClr val="17375E"/>
                </a:solidFill>
              </a:rPr>
              <a:t>3</a:t>
            </a:r>
            <a:r>
              <a:rPr lang="en-US" sz="2200">
                <a:solidFill>
                  <a:srgbClr val="17375E"/>
                </a:solidFill>
              </a:rPr>
              <a:t>OH)</a:t>
            </a:r>
            <a:endParaRPr lang="en-US" sz="1600">
              <a:solidFill>
                <a:srgbClr val="17375E"/>
              </a:solidFill>
            </a:endParaRPr>
          </a:p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17375E"/>
                </a:solidFill>
              </a:rPr>
              <a:t> consistent with Av-dependent ice observations </a:t>
            </a:r>
            <a:r>
              <a:rPr lang="en-US">
                <a:solidFill>
                  <a:srgbClr val="17375E"/>
                </a:solidFill>
              </a:rPr>
              <a:t>(see Whittet et al. 2007, 2011; Boogert et al. 2011)</a:t>
            </a:r>
            <a:endParaRPr lang="en-US">
              <a:solidFill>
                <a:srgbClr val="254061"/>
              </a:solidFill>
            </a:endParaRPr>
          </a:p>
          <a:p>
            <a:pPr algn="just"/>
            <a:endParaRPr lang="en-US" sz="2200" b="1">
              <a:solidFill>
                <a:srgbClr val="254061"/>
              </a:solidFill>
            </a:endParaRPr>
          </a:p>
          <a:p>
            <a:pPr algn="just"/>
            <a:endParaRPr lang="en-US" sz="2200" b="1">
              <a:solidFill>
                <a:srgbClr val="17375E"/>
              </a:solidFill>
            </a:endParaRPr>
          </a:p>
        </p:txBody>
      </p:sp>
      <p:pic>
        <p:nvPicPr>
          <p:cNvPr id="18" name="Picture 17" descr="poplay_Av_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91264"/>
            <a:ext cx="5087472" cy="36809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3396" y="3457800"/>
            <a:ext cx="305509" cy="180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229047" y="3960034"/>
            <a:ext cx="32140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Fractional composition in each layer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34377" y="6367046"/>
            <a:ext cx="5150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254061"/>
                </a:solidFill>
              </a:rPr>
              <a:t>Taquet</a:t>
            </a:r>
            <a:r>
              <a:rPr lang="en-US" sz="1600" dirty="0">
                <a:solidFill>
                  <a:srgbClr val="254061"/>
                </a:solidFill>
              </a:rPr>
              <a:t>, Peters, </a:t>
            </a:r>
            <a:r>
              <a:rPr lang="en-US" sz="1600" dirty="0" err="1">
                <a:solidFill>
                  <a:srgbClr val="254061"/>
                </a:solidFill>
              </a:rPr>
              <a:t>Kahane</a:t>
            </a:r>
            <a:r>
              <a:rPr lang="en-US" sz="1600" dirty="0">
                <a:solidFill>
                  <a:srgbClr val="254061"/>
                </a:solidFill>
              </a:rPr>
              <a:t>, </a:t>
            </a:r>
            <a:r>
              <a:rPr lang="en-US" sz="1600" dirty="0" err="1">
                <a:solidFill>
                  <a:srgbClr val="254061"/>
                </a:solidFill>
              </a:rPr>
              <a:t>Ceccarelli</a:t>
            </a:r>
            <a:r>
              <a:rPr lang="en-US" sz="1600" dirty="0">
                <a:solidFill>
                  <a:srgbClr val="254061"/>
                </a:solidFill>
              </a:rPr>
              <a:t> et al. </a:t>
            </a:r>
            <a:r>
              <a:rPr lang="en-US" sz="1600" dirty="0" smtClean="0">
                <a:solidFill>
                  <a:srgbClr val="254061"/>
                </a:solidFill>
              </a:rPr>
              <a:t>2013, </a:t>
            </a:r>
            <a:r>
              <a:rPr lang="en-US" sz="1600" dirty="0">
                <a:solidFill>
                  <a:srgbClr val="254061"/>
                </a:solidFill>
              </a:rPr>
              <a:t>A&amp;A, </a:t>
            </a:r>
            <a:r>
              <a:rPr lang="en-US" sz="1600" dirty="0" smtClean="0">
                <a:solidFill>
                  <a:srgbClr val="254061"/>
                </a:solidFill>
              </a:rPr>
              <a:t>in press</a:t>
            </a:r>
            <a:endParaRPr lang="en-US" sz="1600" dirty="0">
              <a:solidFill>
                <a:srgbClr val="254061"/>
              </a:solidFill>
            </a:endParaRPr>
          </a:p>
          <a:p>
            <a:endParaRPr lang="en-US" sz="1600" dirty="0">
              <a:solidFill>
                <a:srgbClr val="25406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Predictions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vati</a:t>
            </a:r>
            <a:r>
              <a:rPr lang="en-US" b="1" dirty="0">
                <a:solidFill>
                  <a:srgbClr val="10253F"/>
                </a:solidFill>
              </a:rPr>
              <a:t>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 depletion and ice deuteration</a:t>
            </a:r>
          </a:p>
        </p:txBody>
      </p:sp>
      <p:pic>
        <p:nvPicPr>
          <p:cNvPr id="3" name="Picture 2" descr="comp_dens_dXmantle_Dratio_COdepl_multi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1676400"/>
            <a:ext cx="3556000" cy="492690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361982" y="3276600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CH</a:t>
            </a:r>
            <a:r>
              <a:rPr lang="en-US" baseline="-25000">
                <a:solidFill>
                  <a:srgbClr val="008000"/>
                </a:solidFill>
              </a:rPr>
              <a:t>3</a:t>
            </a:r>
            <a:r>
              <a:rPr lang="en-US">
                <a:solidFill>
                  <a:srgbClr val="008000"/>
                </a:solidFill>
              </a:rPr>
              <a:t>OH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98230" y="2678668"/>
            <a:ext cx="68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1000" y="4038600"/>
            <a:ext cx="156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 = 5 10</a:t>
            </a:r>
            <a:r>
              <a:rPr lang="en-US" baseline="3000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 cm</a:t>
            </a:r>
            <a:r>
              <a:rPr lang="en-US" baseline="30000">
                <a:solidFill>
                  <a:schemeClr val="tx2">
                    <a:lumMod val="50000"/>
                  </a:schemeClr>
                </a:solidFill>
              </a:rPr>
              <a:t>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2000" y="5029200"/>
            <a:ext cx="139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baseline="-2500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 = 10</a:t>
            </a:r>
            <a:r>
              <a:rPr lang="en-US" baseline="3000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>
                <a:solidFill>
                  <a:schemeClr val="tx2">
                    <a:lumMod val="50000"/>
                  </a:schemeClr>
                </a:solidFill>
              </a:rPr>
              <a:t> cm</a:t>
            </a:r>
            <a:r>
              <a:rPr lang="en-US" baseline="30000">
                <a:solidFill>
                  <a:schemeClr val="tx2">
                    <a:lumMod val="50000"/>
                  </a:schemeClr>
                </a:solidFill>
              </a:rPr>
              <a:t>-3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946" y="4090988"/>
            <a:ext cx="5250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Icy molecules </a:t>
            </a:r>
            <a:r>
              <a:rPr lang="en-US" sz="2200">
                <a:solidFill>
                  <a:srgbClr val="17375E"/>
                </a:solidFill>
              </a:rPr>
              <a:t>(H</a:t>
            </a:r>
            <a:r>
              <a:rPr lang="en-US" sz="2200" baseline="-25000">
                <a:solidFill>
                  <a:srgbClr val="17375E"/>
                </a:solidFill>
              </a:rPr>
              <a:t>2</a:t>
            </a:r>
            <a:r>
              <a:rPr lang="en-US" sz="2200">
                <a:solidFill>
                  <a:srgbClr val="17375E"/>
                </a:solidFill>
              </a:rPr>
              <a:t>O, H</a:t>
            </a:r>
            <a:r>
              <a:rPr lang="en-US" sz="2200" baseline="-25000">
                <a:solidFill>
                  <a:srgbClr val="17375E"/>
                </a:solidFill>
              </a:rPr>
              <a:t>2</a:t>
            </a:r>
            <a:r>
              <a:rPr lang="en-US" sz="2200">
                <a:solidFill>
                  <a:srgbClr val="17375E"/>
                </a:solidFill>
              </a:rPr>
              <a:t>CO, CH</a:t>
            </a:r>
            <a:r>
              <a:rPr lang="en-US" sz="2200" baseline="-25000">
                <a:solidFill>
                  <a:srgbClr val="17375E"/>
                </a:solidFill>
              </a:rPr>
              <a:t>3</a:t>
            </a:r>
            <a:r>
              <a:rPr lang="en-US" sz="2200">
                <a:solidFill>
                  <a:srgbClr val="17375E"/>
                </a:solidFill>
              </a:rPr>
              <a:t>OH) form </a:t>
            </a:r>
          </a:p>
          <a:p>
            <a:pPr algn="just"/>
            <a:r>
              <a:rPr lang="en-US" sz="2200">
                <a:solidFill>
                  <a:srgbClr val="17375E"/>
                </a:solidFill>
              </a:rPr>
              <a:t>via addition </a:t>
            </a:r>
            <a:r>
              <a:rPr lang="en-US" sz="2200" b="1">
                <a:solidFill>
                  <a:srgbClr val="953735"/>
                </a:solidFill>
              </a:rPr>
              <a:t>reactions with H, D atoms</a:t>
            </a:r>
          </a:p>
          <a:p>
            <a:pPr algn="just"/>
            <a:endParaRPr lang="en-US" sz="1600" b="1">
              <a:solidFill>
                <a:srgbClr val="254061"/>
              </a:solidFill>
            </a:endParaRPr>
          </a:p>
          <a:p>
            <a:pPr algn="just"/>
            <a:r>
              <a:rPr lang="en-US" sz="22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 b="1">
                <a:solidFill>
                  <a:srgbClr val="1B6722"/>
                </a:solidFill>
              </a:rPr>
              <a:t> </a:t>
            </a:r>
            <a:r>
              <a:rPr lang="en-US" sz="2200">
                <a:solidFill>
                  <a:srgbClr val="17375E"/>
                </a:solidFill>
              </a:rPr>
              <a:t>Their </a:t>
            </a:r>
            <a:r>
              <a:rPr lang="en-US" sz="2200" b="1">
                <a:solidFill>
                  <a:srgbClr val="953735"/>
                </a:solidFill>
              </a:rPr>
              <a:t>deuteration depend on</a:t>
            </a:r>
            <a:r>
              <a:rPr lang="en-US" sz="2200">
                <a:solidFill>
                  <a:srgbClr val="254061"/>
                </a:solidFill>
              </a:rPr>
              <a:t>:</a:t>
            </a:r>
          </a:p>
          <a:p>
            <a:pPr algn="just"/>
            <a:r>
              <a:rPr lang="en-US" sz="2200">
                <a:solidFill>
                  <a:srgbClr val="17375E"/>
                </a:solidFill>
              </a:rPr>
              <a:t>- the </a:t>
            </a:r>
            <a:r>
              <a:rPr lang="en-US" sz="2200" b="1">
                <a:solidFill>
                  <a:srgbClr val="953735"/>
                </a:solidFill>
              </a:rPr>
              <a:t>increase </a:t>
            </a:r>
            <a:r>
              <a:rPr lang="en-US" sz="2200">
                <a:solidFill>
                  <a:srgbClr val="17375E"/>
                </a:solidFill>
              </a:rPr>
              <a:t>of the gaseous atomic </a:t>
            </a:r>
            <a:r>
              <a:rPr lang="en-US" sz="2200" b="1">
                <a:solidFill>
                  <a:srgbClr val="953735"/>
                </a:solidFill>
              </a:rPr>
              <a:t>[D]/[H]</a:t>
            </a:r>
            <a:endParaRPr lang="en-US" sz="2200">
              <a:solidFill>
                <a:srgbClr val="17375E"/>
              </a:solidFill>
            </a:endParaRP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</a:t>
            </a:r>
            <a:r>
              <a:rPr lang="en-US" sz="2200" b="1">
                <a:solidFill>
                  <a:srgbClr val="953735"/>
                </a:solidFill>
              </a:rPr>
              <a:t>when they are formed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6367046"/>
            <a:ext cx="4103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254061"/>
                </a:solidFill>
              </a:rPr>
              <a:t>Taquet, Ceccarelli, Kahane 2012b, ApJL, </a:t>
            </a:r>
            <a:r>
              <a:rPr lang="en-US" sz="1600" smtClean="0">
                <a:solidFill>
                  <a:srgbClr val="254061"/>
                </a:solidFill>
              </a:rPr>
              <a:t>748, L3</a:t>
            </a:r>
            <a:endParaRPr lang="en-US" sz="1600">
              <a:solidFill>
                <a:srgbClr val="254061"/>
              </a:solidFill>
            </a:endParaRPr>
          </a:p>
          <a:p>
            <a:endParaRPr lang="en-US" sz="1600">
              <a:solidFill>
                <a:srgbClr val="25406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946" y="1668959"/>
            <a:ext cx="5076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17375E"/>
                </a:solidFill>
              </a:rPr>
              <a:t>Deuteration reactions in competition with reactions involving CO</a:t>
            </a:r>
          </a:p>
          <a:p>
            <a:pPr algn="just"/>
            <a:endParaRPr lang="en-US" sz="2200">
              <a:solidFill>
                <a:srgbClr val="17375E"/>
              </a:solidFill>
            </a:endParaRPr>
          </a:p>
          <a:p>
            <a:pPr algn="just"/>
            <a:endParaRPr lang="en-US" sz="2200">
              <a:solidFill>
                <a:srgbClr val="17375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59400" y="3810627"/>
            <a:ext cx="304800" cy="2792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865589" y="4913411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Atomic [D]/[H]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9400" y="1828800"/>
            <a:ext cx="225228" cy="1981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4367312" y="2665511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Normalized formation rate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2678668"/>
            <a:ext cx="48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7375E"/>
                </a:solidFill>
              </a:rPr>
              <a:t>H</a:t>
            </a:r>
            <a:r>
              <a:rPr lang="en-US" b="1" baseline="-25000">
                <a:solidFill>
                  <a:srgbClr val="17375E"/>
                </a:solidFill>
              </a:rPr>
              <a:t>3</a:t>
            </a:r>
            <a:r>
              <a:rPr lang="en-US" b="1" baseline="30000">
                <a:solidFill>
                  <a:srgbClr val="17375E"/>
                </a:solidFill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79859" y="2373868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7375E"/>
                </a:solidFill>
              </a:rPr>
              <a:t>H</a:t>
            </a:r>
            <a:r>
              <a:rPr lang="en-US" b="1" baseline="-25000">
                <a:solidFill>
                  <a:srgbClr val="17375E"/>
                </a:solidFill>
              </a:rPr>
              <a:t>2</a:t>
            </a:r>
            <a:r>
              <a:rPr lang="en-US" b="1">
                <a:solidFill>
                  <a:srgbClr val="17375E"/>
                </a:solidFill>
              </a:rPr>
              <a:t>D</a:t>
            </a:r>
            <a:r>
              <a:rPr lang="en-US" b="1" baseline="30000">
                <a:solidFill>
                  <a:srgbClr val="17375E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9859" y="29395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7375E"/>
                </a:solidFill>
              </a:rPr>
              <a:t>HCO</a:t>
            </a:r>
            <a:r>
              <a:rPr lang="en-US" b="1" baseline="30000">
                <a:solidFill>
                  <a:srgbClr val="17375E"/>
                </a:solidFill>
              </a:rPr>
              <a:t>+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64125" y="2604134"/>
            <a:ext cx="431275" cy="259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64125" y="2863334"/>
            <a:ext cx="431275" cy="26086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05000" y="2604134"/>
            <a:ext cx="431275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71324" y="2373868"/>
            <a:ext cx="159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7375E"/>
                </a:solidFill>
              </a:rPr>
              <a:t>HD</a:t>
            </a:r>
            <a:r>
              <a:rPr lang="en-US" b="1" baseline="-25000">
                <a:solidFill>
                  <a:srgbClr val="17375E"/>
                </a:solidFill>
              </a:rPr>
              <a:t>2</a:t>
            </a:r>
            <a:r>
              <a:rPr lang="en-US" b="1" baseline="30000">
                <a:solidFill>
                  <a:srgbClr val="17375E"/>
                </a:solidFill>
              </a:rPr>
              <a:t>+</a:t>
            </a:r>
            <a:r>
              <a:rPr lang="en-US" b="1">
                <a:solidFill>
                  <a:srgbClr val="17375E"/>
                </a:solidFill>
              </a:rPr>
              <a:t>, D</a:t>
            </a:r>
            <a:r>
              <a:rPr lang="en-US" b="1" baseline="-25000">
                <a:solidFill>
                  <a:srgbClr val="17375E"/>
                </a:solidFill>
              </a:rPr>
              <a:t>3</a:t>
            </a:r>
            <a:r>
              <a:rPr lang="en-US" b="1" baseline="30000">
                <a:solidFill>
                  <a:srgbClr val="17375E"/>
                </a:solidFill>
              </a:rPr>
              <a:t>+</a:t>
            </a:r>
            <a:r>
              <a:rPr lang="en-US" b="1">
                <a:solidFill>
                  <a:srgbClr val="17375E"/>
                </a:solidFill>
              </a:rPr>
              <a:t>, D, ...</a:t>
            </a:r>
            <a:endParaRPr lang="en-US" b="1" baseline="30000">
              <a:solidFill>
                <a:srgbClr val="17375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9685292">
            <a:off x="747462" y="2428421"/>
            <a:ext cx="4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7375E"/>
                </a:solidFill>
              </a:rPr>
              <a:t>HD</a:t>
            </a:r>
          </a:p>
        </p:txBody>
      </p:sp>
      <p:sp>
        <p:nvSpPr>
          <p:cNvPr id="35" name="TextBox 34"/>
          <p:cNvSpPr txBox="1"/>
          <p:nvPr/>
        </p:nvSpPr>
        <p:spPr>
          <a:xfrm rot="1762051">
            <a:off x="753061" y="2890530"/>
            <a:ext cx="4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17375E"/>
                </a:solidFill>
              </a:rPr>
              <a:t>CO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3610" y="3261211"/>
            <a:ext cx="51254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2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CO depletion increases the deuteration</a:t>
            </a:r>
          </a:p>
          <a:p>
            <a:pPr algn="just"/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(see Roberts et al. 2003)</a:t>
            </a:r>
          </a:p>
          <a:p>
            <a:endParaRPr lang="en-US" sz="220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92136" y="2895600"/>
            <a:ext cx="583109" cy="3656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721693" y="2921331"/>
            <a:ext cx="553553" cy="33988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95400" y="2373868"/>
            <a:ext cx="2667000" cy="40308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7180764" y="6103436"/>
            <a:ext cx="236258" cy="6785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426200" y="6295527"/>
            <a:ext cx="1713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 depletion factor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Predictions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vati</a:t>
            </a:r>
            <a:r>
              <a:rPr lang="en-US" b="1" dirty="0">
                <a:solidFill>
                  <a:srgbClr val="10253F"/>
                </a:solidFill>
              </a:rPr>
              <a:t>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20" grpId="0" animBg="1"/>
      <p:bldP spid="21" grpId="0"/>
      <p:bldP spid="22" grpId="0" animBg="1"/>
      <p:bldP spid="23" grpId="0"/>
      <p:bldP spid="36" grpId="0"/>
      <p:bldP spid="42" grpId="0" animBg="1"/>
      <p:bldP spid="40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1" y="2895600"/>
            <a:ext cx="4237854" cy="2989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 ortho/para ratio and</a:t>
            </a:r>
            <a:br>
              <a:rPr lang="en-US"/>
            </a:br>
            <a:r>
              <a:rPr lang="en-US"/>
              <a:t>ice deuteration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946" y="1668959"/>
            <a:ext cx="8581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Ortho spin state of H</a:t>
            </a:r>
            <a:r>
              <a:rPr lang="en-US" sz="2400" b="1" baseline="-2500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>
                <a:solidFill>
                  <a:srgbClr val="254061"/>
                </a:solidFill>
              </a:rPr>
              <a:t>has a higher internal energy, allowing </a:t>
            </a:r>
            <a:r>
              <a:rPr lang="en-US" sz="2400" b="1">
                <a:solidFill>
                  <a:srgbClr val="953735"/>
                </a:solidFill>
              </a:rPr>
              <a:t>endothermic reactions </a:t>
            </a:r>
            <a:r>
              <a:rPr lang="en-US" sz="2400">
                <a:solidFill>
                  <a:srgbClr val="254061"/>
                </a:solidFill>
              </a:rPr>
              <a:t>to occur at low temperatures</a:t>
            </a:r>
          </a:p>
          <a:p>
            <a:pPr algn="just"/>
            <a:r>
              <a:rPr lang="en-US" sz="2400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>
                <a:solidFill>
                  <a:srgbClr val="1B6722"/>
                </a:solidFill>
              </a:rPr>
              <a:t> 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</a:rPr>
              <a:t>deuteration </a:t>
            </a:r>
            <a:r>
              <a:rPr lang="en-US" sz="2400">
                <a:solidFill>
                  <a:srgbClr val="254061"/>
                </a:solidFill>
              </a:rPr>
              <a:t>in the gas phase </a:t>
            </a:r>
            <a:r>
              <a:rPr lang="en-US" sz="2400" b="1">
                <a:solidFill>
                  <a:srgbClr val="953735"/>
                </a:solidFill>
              </a:rPr>
              <a:t>decreases with the opr(H</a:t>
            </a:r>
            <a:r>
              <a:rPr lang="en-US" sz="2400" b="1" baseline="-25000">
                <a:solidFill>
                  <a:srgbClr val="953735"/>
                </a:solidFill>
              </a:rPr>
              <a:t>2</a:t>
            </a:r>
            <a:r>
              <a:rPr lang="en-US" sz="2400" b="1">
                <a:solidFill>
                  <a:srgbClr val="953735"/>
                </a:solidFill>
              </a:rPr>
              <a:t>)</a:t>
            </a:r>
            <a:endParaRPr lang="en-US" sz="2400" b="1" baseline="-25000">
              <a:solidFill>
                <a:srgbClr val="953735"/>
              </a:solidFill>
            </a:endParaRPr>
          </a:p>
        </p:txBody>
      </p:sp>
      <p:pic>
        <p:nvPicPr>
          <p:cNvPr id="4" name="Picture 3" descr="Fmantle_time_HDO_H2_orthopara_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4237854" cy="2989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830669"/>
            <a:ext cx="423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254061"/>
                </a:solidFill>
              </a:rPr>
              <a:t>Water deuteration for 4 opr(H</a:t>
            </a:r>
            <a:r>
              <a:rPr lang="en-US" baseline="-25000">
                <a:solidFill>
                  <a:srgbClr val="254061"/>
                </a:solidFill>
              </a:rPr>
              <a:t>2</a:t>
            </a:r>
            <a:r>
              <a:rPr lang="en-US">
                <a:solidFill>
                  <a:srgbClr val="254061"/>
                </a:solidFill>
              </a:rPr>
              <a:t>) values and varying 6 other parameters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0973" y="3021687"/>
            <a:ext cx="4138227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>
                <a:solidFill>
                  <a:srgbClr val="254061"/>
                </a:solidFill>
              </a:rPr>
              <a:t>The opr(H</a:t>
            </a:r>
            <a:r>
              <a:rPr lang="en-US" sz="2200" baseline="-25000">
                <a:solidFill>
                  <a:srgbClr val="254061"/>
                </a:solidFill>
              </a:rPr>
              <a:t>2</a:t>
            </a:r>
            <a:r>
              <a:rPr lang="en-US" sz="2200">
                <a:solidFill>
                  <a:srgbClr val="254061"/>
                </a:solidFill>
              </a:rPr>
              <a:t>) decreases the water deuteration by several orders of magnitude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  <a:p>
            <a:pPr algn="just"/>
            <a:r>
              <a:rPr lang="en-US" sz="2200" b="1">
                <a:solidFill>
                  <a:srgbClr val="1B6722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stronger decrease than the standard deviations induced by all other parameters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0938" y="6367046"/>
            <a:ext cx="5202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254061"/>
                </a:solidFill>
              </a:rPr>
              <a:t>Taquet</a:t>
            </a:r>
            <a:r>
              <a:rPr lang="en-US" sz="1600" dirty="0">
                <a:solidFill>
                  <a:srgbClr val="254061"/>
                </a:solidFill>
              </a:rPr>
              <a:t>, Peters, </a:t>
            </a:r>
            <a:r>
              <a:rPr lang="en-US" sz="1600" dirty="0" err="1">
                <a:solidFill>
                  <a:srgbClr val="254061"/>
                </a:solidFill>
              </a:rPr>
              <a:t>Kahane</a:t>
            </a:r>
            <a:r>
              <a:rPr lang="en-US" sz="1600" dirty="0">
                <a:solidFill>
                  <a:srgbClr val="254061"/>
                </a:solidFill>
              </a:rPr>
              <a:t>, </a:t>
            </a:r>
            <a:r>
              <a:rPr lang="en-US" sz="1600" dirty="0" err="1">
                <a:solidFill>
                  <a:srgbClr val="254061"/>
                </a:solidFill>
              </a:rPr>
              <a:t>Ceccarelli</a:t>
            </a:r>
            <a:r>
              <a:rPr lang="en-US" sz="1600" dirty="0">
                <a:solidFill>
                  <a:srgbClr val="254061"/>
                </a:solidFill>
              </a:rPr>
              <a:t> et al. </a:t>
            </a:r>
            <a:r>
              <a:rPr lang="en-US" sz="1600" dirty="0" smtClean="0">
                <a:solidFill>
                  <a:srgbClr val="254061"/>
                </a:solidFill>
              </a:rPr>
              <a:t>2013, </a:t>
            </a:r>
            <a:r>
              <a:rPr lang="en-US" sz="1600" dirty="0">
                <a:solidFill>
                  <a:srgbClr val="254061"/>
                </a:solidFill>
              </a:rPr>
              <a:t>A&amp;A, in press.</a:t>
            </a:r>
          </a:p>
          <a:p>
            <a:endParaRPr lang="en-US" sz="1600" dirty="0">
              <a:solidFill>
                <a:srgbClr val="25406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Predictions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vati</a:t>
            </a:r>
            <a:r>
              <a:rPr lang="en-US" b="1" dirty="0">
                <a:solidFill>
                  <a:srgbClr val="10253F"/>
                </a:solidFill>
              </a:rPr>
              <a:t>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99" y="1676400"/>
            <a:ext cx="3528001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 sz="4000"/>
              <a:t>Ice formation in IRAS 16293</a:t>
            </a:r>
          </a:p>
        </p:txBody>
      </p:sp>
      <p:pic>
        <p:nvPicPr>
          <p:cNvPr id="3" name="Picture 2" descr="F_nH_T_multi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0" y="1600200"/>
            <a:ext cx="3528000" cy="504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4333" y="6070069"/>
            <a:ext cx="252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solid: 10 K, dashed: 20 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1" y="1669971"/>
            <a:ext cx="5257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Water deuteration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is reproduced for: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a </a:t>
            </a:r>
            <a:r>
              <a:rPr lang="en-US" sz="2200" b="1">
                <a:solidFill>
                  <a:srgbClr val="953735"/>
                </a:solidFill>
              </a:rPr>
              <a:t>low H</a:t>
            </a:r>
            <a:r>
              <a:rPr lang="en-US" sz="2200" b="1" baseline="-25000">
                <a:solidFill>
                  <a:srgbClr val="953735"/>
                </a:solidFill>
              </a:rPr>
              <a:t>2</a:t>
            </a:r>
            <a:r>
              <a:rPr lang="en-US" sz="2200" b="1">
                <a:solidFill>
                  <a:srgbClr val="953735"/>
                </a:solidFill>
              </a:rPr>
              <a:t> o/p 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(&lt; 3 10</a:t>
            </a:r>
            <a:r>
              <a:rPr lang="en-US" sz="2200" baseline="30000">
                <a:solidFill>
                  <a:schemeClr val="tx2">
                    <a:lumMod val="75000"/>
                  </a:schemeClr>
                </a:solidFill>
              </a:rPr>
              <a:t>-4</a:t>
            </a: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a </a:t>
            </a:r>
            <a:r>
              <a:rPr lang="en-US" sz="2200" b="1">
                <a:solidFill>
                  <a:srgbClr val="953735"/>
                </a:solidFill>
              </a:rPr>
              <a:t>large range of n</a:t>
            </a:r>
            <a:r>
              <a:rPr lang="en-US" sz="2200" b="1" baseline="-25000">
                <a:solidFill>
                  <a:srgbClr val="953735"/>
                </a:solidFill>
              </a:rPr>
              <a:t>H</a:t>
            </a:r>
            <a:r>
              <a:rPr lang="en-US" sz="2200" b="1">
                <a:solidFill>
                  <a:srgbClr val="953735"/>
                </a:solidFill>
              </a:rPr>
              <a:t> </a:t>
            </a:r>
            <a:r>
              <a:rPr lang="en-US" sz="2200">
                <a:solidFill>
                  <a:srgbClr val="254061"/>
                </a:solidFill>
              </a:rPr>
              <a:t>(8 10</a:t>
            </a:r>
            <a:r>
              <a:rPr lang="en-US" sz="2200" baseline="30000">
                <a:solidFill>
                  <a:srgbClr val="254061"/>
                </a:solidFill>
              </a:rPr>
              <a:t>3</a:t>
            </a:r>
            <a:r>
              <a:rPr lang="en-US" sz="2200">
                <a:solidFill>
                  <a:srgbClr val="254061"/>
                </a:solidFill>
              </a:rPr>
              <a:t> &lt; n</a:t>
            </a:r>
            <a:r>
              <a:rPr lang="en-US" sz="2200" baseline="-25000">
                <a:solidFill>
                  <a:srgbClr val="254061"/>
                </a:solidFill>
              </a:rPr>
              <a:t>H</a:t>
            </a:r>
            <a:r>
              <a:rPr lang="en-US" sz="2200">
                <a:solidFill>
                  <a:srgbClr val="254061"/>
                </a:solidFill>
              </a:rPr>
              <a:t> &lt; 3 10</a:t>
            </a:r>
            <a:r>
              <a:rPr lang="en-US" sz="2200" baseline="30000">
                <a:solidFill>
                  <a:srgbClr val="254061"/>
                </a:solidFill>
              </a:rPr>
              <a:t>5</a:t>
            </a:r>
            <a:r>
              <a:rPr lang="en-US" sz="2200">
                <a:solidFill>
                  <a:srgbClr val="254061"/>
                </a:solidFill>
              </a:rPr>
              <a:t> cm</a:t>
            </a:r>
            <a:r>
              <a:rPr lang="en-US" sz="2200" baseline="30000">
                <a:solidFill>
                  <a:srgbClr val="254061"/>
                </a:solidFill>
              </a:rPr>
              <a:t>-3</a:t>
            </a:r>
            <a:r>
              <a:rPr lang="en-US" sz="2200">
                <a:solidFill>
                  <a:srgbClr val="254061"/>
                </a:solidFill>
              </a:rPr>
              <a:t>)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temperatures between </a:t>
            </a:r>
            <a:r>
              <a:rPr lang="en-US" sz="2200" b="1">
                <a:solidFill>
                  <a:srgbClr val="953735"/>
                </a:solidFill>
              </a:rPr>
              <a:t>10 and 20 K</a:t>
            </a:r>
          </a:p>
          <a:p>
            <a:pPr algn="just"/>
            <a:endParaRPr lang="en-US" sz="2000">
              <a:solidFill>
                <a:srgbClr val="254061"/>
              </a:solidFill>
            </a:endParaRPr>
          </a:p>
          <a:p>
            <a:pPr algn="just"/>
            <a:r>
              <a:rPr lang="en-US" sz="2200" b="1">
                <a:solidFill>
                  <a:srgbClr val="953735"/>
                </a:solidFill>
              </a:rPr>
              <a:t>Formaldehyde and methanol deuteration </a:t>
            </a:r>
            <a:r>
              <a:rPr lang="en-US" sz="2200">
                <a:solidFill>
                  <a:srgbClr val="254061"/>
                </a:solidFill>
              </a:rPr>
              <a:t>are reproduced for: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</a:t>
            </a:r>
            <a:r>
              <a:rPr lang="en-US" sz="2200" b="1">
                <a:solidFill>
                  <a:schemeClr val="accent2">
                    <a:lumMod val="75000"/>
                  </a:schemeClr>
                </a:solidFill>
              </a:rPr>
              <a:t>higher densities </a:t>
            </a:r>
            <a:r>
              <a:rPr lang="en-US" sz="2200">
                <a:solidFill>
                  <a:srgbClr val="254061"/>
                </a:solidFill>
              </a:rPr>
              <a:t>(&gt; 5 10</a:t>
            </a:r>
            <a:r>
              <a:rPr lang="en-US" sz="2200" baseline="30000">
                <a:solidFill>
                  <a:srgbClr val="254061"/>
                </a:solidFill>
              </a:rPr>
              <a:t>5</a:t>
            </a:r>
            <a:r>
              <a:rPr lang="en-US" sz="2200">
                <a:solidFill>
                  <a:srgbClr val="254061"/>
                </a:solidFill>
              </a:rPr>
              <a:t> cm</a:t>
            </a:r>
            <a:r>
              <a:rPr lang="en-US" sz="2200" baseline="30000">
                <a:solidFill>
                  <a:srgbClr val="254061"/>
                </a:solidFill>
              </a:rPr>
              <a:t>-3</a:t>
            </a:r>
            <a:r>
              <a:rPr lang="en-US" sz="2200">
                <a:solidFill>
                  <a:srgbClr val="254061"/>
                </a:solidFill>
              </a:rPr>
              <a:t>) </a:t>
            </a:r>
          </a:p>
          <a:p>
            <a:pPr algn="just"/>
            <a:r>
              <a:rPr lang="en-US" sz="2200">
                <a:solidFill>
                  <a:srgbClr val="254061"/>
                </a:solidFill>
              </a:rPr>
              <a:t>- </a:t>
            </a:r>
            <a:r>
              <a:rPr lang="en-US" sz="2200" b="1">
                <a:solidFill>
                  <a:srgbClr val="953735"/>
                </a:solidFill>
              </a:rPr>
              <a:t>lower temperatures </a:t>
            </a:r>
            <a:r>
              <a:rPr lang="en-US" sz="2200">
                <a:solidFill>
                  <a:srgbClr val="254061"/>
                </a:solidFill>
              </a:rPr>
              <a:t>(≈ 10 K)</a:t>
            </a:r>
          </a:p>
          <a:p>
            <a:pPr algn="just"/>
            <a:endParaRPr lang="en-US" sz="2200">
              <a:solidFill>
                <a:srgbClr val="254061"/>
              </a:solidFill>
            </a:endParaRPr>
          </a:p>
          <a:p>
            <a:pPr algn="just"/>
            <a:r>
              <a:rPr lang="en-US" sz="2200">
                <a:solidFill>
                  <a:srgbClr val="254061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200">
                <a:solidFill>
                  <a:srgbClr val="254061"/>
                </a:solidFill>
              </a:rPr>
              <a:t> water forms first in low-density regions while formaldehyde and methanol are mainly formed in cold dark cores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1895" y="6367046"/>
            <a:ext cx="52025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>
                <a:solidFill>
                  <a:srgbClr val="254061"/>
                </a:solidFill>
              </a:rPr>
              <a:t>Taquet</a:t>
            </a:r>
            <a:r>
              <a:rPr lang="en-US" sz="1600" dirty="0">
                <a:solidFill>
                  <a:srgbClr val="254061"/>
                </a:solidFill>
              </a:rPr>
              <a:t>, Peters, </a:t>
            </a:r>
            <a:r>
              <a:rPr lang="en-US" sz="1600" dirty="0" err="1">
                <a:solidFill>
                  <a:srgbClr val="254061"/>
                </a:solidFill>
              </a:rPr>
              <a:t>Kahane</a:t>
            </a:r>
            <a:r>
              <a:rPr lang="en-US" sz="1600" dirty="0">
                <a:solidFill>
                  <a:srgbClr val="254061"/>
                </a:solidFill>
              </a:rPr>
              <a:t>, </a:t>
            </a:r>
            <a:r>
              <a:rPr lang="en-US" sz="1600" dirty="0" err="1">
                <a:solidFill>
                  <a:srgbClr val="254061"/>
                </a:solidFill>
              </a:rPr>
              <a:t>Ceccarelli</a:t>
            </a:r>
            <a:r>
              <a:rPr lang="en-US" sz="1600" dirty="0">
                <a:solidFill>
                  <a:srgbClr val="254061"/>
                </a:solidFill>
              </a:rPr>
              <a:t> et al. </a:t>
            </a:r>
            <a:r>
              <a:rPr lang="en-US" sz="1600" dirty="0" smtClean="0">
                <a:solidFill>
                  <a:srgbClr val="254061"/>
                </a:solidFill>
              </a:rPr>
              <a:t>2013, </a:t>
            </a:r>
            <a:r>
              <a:rPr lang="en-US" sz="1600" dirty="0">
                <a:solidFill>
                  <a:srgbClr val="254061"/>
                </a:solidFill>
              </a:rPr>
              <a:t>A&amp;A, in press.</a:t>
            </a:r>
          </a:p>
          <a:p>
            <a:endParaRPr lang="en-US" sz="1600" dirty="0">
              <a:solidFill>
                <a:srgbClr val="25406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337" y="2133600"/>
            <a:ext cx="225228" cy="2792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326022" y="2535822"/>
            <a:ext cx="129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[XD]/[XH]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6537" y="3989123"/>
            <a:ext cx="225228" cy="20306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26022" y="4821822"/>
            <a:ext cx="129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[XD</a:t>
            </a:r>
            <a:r>
              <a:rPr lang="en-US" sz="1600" baseline="-25000"/>
              <a:t>2</a:t>
            </a:r>
            <a:r>
              <a:rPr lang="en-US" sz="1600"/>
              <a:t>]/[XH]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1200"/>
            <a:ext cx="2340056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- Model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40056" y="0"/>
            <a:ext cx="2231944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- Predictions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1328" y="-1200"/>
            <a:ext cx="2362672" cy="229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4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0"/>
            <a:ext cx="2214248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0253F"/>
                </a:solidFill>
              </a:rPr>
              <a:t>3</a:t>
            </a:r>
            <a:r>
              <a:rPr lang="en-US" b="1" dirty="0" smtClean="0">
                <a:solidFill>
                  <a:srgbClr val="10253F"/>
                </a:solidFill>
              </a:rPr>
              <a:t> </a:t>
            </a:r>
            <a:r>
              <a:rPr lang="en-US" b="1" dirty="0">
                <a:solidFill>
                  <a:srgbClr val="10253F"/>
                </a:solidFill>
              </a:rPr>
              <a:t>- Obser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vati</a:t>
            </a:r>
            <a:r>
              <a:rPr lang="en-US" b="1" dirty="0">
                <a:solidFill>
                  <a:srgbClr val="10253F"/>
                </a:solidFill>
              </a:rPr>
              <a:t>ons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plate_pd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template_ngc1333.potx</Template>
  <TotalTime>9549</TotalTime>
  <Words>3572</Words>
  <Application>Microsoft Macintosh PowerPoint</Application>
  <PresentationFormat>Présentation à l'écran (4:3)</PresentationFormat>
  <Paragraphs>473</Paragraphs>
  <Slides>34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template_pdb</vt:lpstr>
      <vt:lpstr>Présentation PowerPoint</vt:lpstr>
      <vt:lpstr>The GRAINOBLE model</vt:lpstr>
      <vt:lpstr>The chemical network</vt:lpstr>
      <vt:lpstr>Multiparameter approach</vt:lpstr>
      <vt:lpstr>Chemical differentiation  within ices</vt:lpstr>
      <vt:lpstr>Chemical differentiation  within ices</vt:lpstr>
      <vt:lpstr>CO depletion and ice deuteration</vt:lpstr>
      <vt:lpstr>H2 ortho/para ratio and ice deuteration</vt:lpstr>
      <vt:lpstr>Ice formation in IRAS 16293</vt:lpstr>
      <vt:lpstr>Water deuteration in  low-mass protostars</vt:lpstr>
      <vt:lpstr>HDO in NGC 1333 IRAS 2A and 4A</vt:lpstr>
      <vt:lpstr>HDO in NGC 1333 IRAS 2A and 4A</vt:lpstr>
      <vt:lpstr>HDO in NGC 1333 IRAS 2A and 4A</vt:lpstr>
      <vt:lpstr>Conclusions &amp; Perspectives</vt:lpstr>
      <vt:lpstr>Présentation PowerPoint</vt:lpstr>
      <vt:lpstr>Interstellar grains and  chemical complexity</vt:lpstr>
      <vt:lpstr>Deuteration in prestellar cores</vt:lpstr>
      <vt:lpstr>Deuteration in Class 0 protostars</vt:lpstr>
      <vt:lpstr>Deuterium chemistry</vt:lpstr>
      <vt:lpstr>An example:  the methanol network</vt:lpstr>
      <vt:lpstr>Formation and deuteration of water ice</vt:lpstr>
      <vt:lpstr>Reaction probabilities</vt:lpstr>
      <vt:lpstr>Abstraction reactions and  formaldehyde/methanol deuterations</vt:lpstr>
      <vt:lpstr>The formation of Sun-like stars</vt:lpstr>
      <vt:lpstr>Interstellar grains and  chemical complexity</vt:lpstr>
      <vt:lpstr>The formation of Sun-like stars</vt:lpstr>
      <vt:lpstr>The formation of Sun-like stars</vt:lpstr>
      <vt:lpstr>The formation of Sun-like stars</vt:lpstr>
      <vt:lpstr>Deuteration: why bothering ?</vt:lpstr>
      <vt:lpstr>Deuteration: why bothering ?</vt:lpstr>
      <vt:lpstr>Porous versus non-porous grain</vt:lpstr>
      <vt:lpstr>Abundance distributions</vt:lpstr>
      <vt:lpstr>H2 ortho/para ratio and ice deuteration</vt:lpstr>
      <vt:lpstr>Reaction probabilities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Homer Simpson</dc:creator>
  <cp:lastModifiedBy>Ana Lopez Sepulcre</cp:lastModifiedBy>
  <cp:revision>708</cp:revision>
  <dcterms:created xsi:type="dcterms:W3CDTF">2013-01-08T19:52:57Z</dcterms:created>
  <dcterms:modified xsi:type="dcterms:W3CDTF">2013-01-14T17:53:49Z</dcterms:modified>
</cp:coreProperties>
</file>